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69" r:id="rId1"/>
  </p:sldMasterIdLst>
  <p:notesMasterIdLst>
    <p:notesMasterId r:id="rId109"/>
  </p:notesMasterIdLst>
  <p:handoutMasterIdLst>
    <p:handoutMasterId r:id="rId110"/>
  </p:handoutMasterIdLst>
  <p:sldIdLst>
    <p:sldId id="256" r:id="rId2"/>
    <p:sldId id="877" r:id="rId3"/>
    <p:sldId id="878" r:id="rId4"/>
    <p:sldId id="879" r:id="rId5"/>
    <p:sldId id="880" r:id="rId6"/>
    <p:sldId id="881" r:id="rId7"/>
    <p:sldId id="882" r:id="rId8"/>
    <p:sldId id="883" r:id="rId9"/>
    <p:sldId id="884" r:id="rId10"/>
    <p:sldId id="885" r:id="rId11"/>
    <p:sldId id="886" r:id="rId12"/>
    <p:sldId id="930" r:id="rId13"/>
    <p:sldId id="931" r:id="rId14"/>
    <p:sldId id="887" r:id="rId15"/>
    <p:sldId id="932" r:id="rId16"/>
    <p:sldId id="888" r:id="rId17"/>
    <p:sldId id="933" r:id="rId18"/>
    <p:sldId id="934" r:id="rId19"/>
    <p:sldId id="935" r:id="rId20"/>
    <p:sldId id="891" r:id="rId21"/>
    <p:sldId id="892" r:id="rId22"/>
    <p:sldId id="893" r:id="rId23"/>
    <p:sldId id="894" r:id="rId24"/>
    <p:sldId id="895" r:id="rId25"/>
    <p:sldId id="896" r:id="rId26"/>
    <p:sldId id="897" r:id="rId27"/>
    <p:sldId id="898" r:id="rId28"/>
    <p:sldId id="899" r:id="rId29"/>
    <p:sldId id="900" r:id="rId30"/>
    <p:sldId id="901" r:id="rId31"/>
    <p:sldId id="902" r:id="rId32"/>
    <p:sldId id="903" r:id="rId33"/>
    <p:sldId id="904" r:id="rId34"/>
    <p:sldId id="905" r:id="rId35"/>
    <p:sldId id="906" r:id="rId36"/>
    <p:sldId id="907" r:id="rId37"/>
    <p:sldId id="908" r:id="rId38"/>
    <p:sldId id="909" r:id="rId39"/>
    <p:sldId id="910" r:id="rId40"/>
    <p:sldId id="911" r:id="rId41"/>
    <p:sldId id="912" r:id="rId42"/>
    <p:sldId id="913" r:id="rId43"/>
    <p:sldId id="914" r:id="rId44"/>
    <p:sldId id="915" r:id="rId45"/>
    <p:sldId id="916" r:id="rId46"/>
    <p:sldId id="917" r:id="rId47"/>
    <p:sldId id="918" r:id="rId48"/>
    <p:sldId id="919" r:id="rId49"/>
    <p:sldId id="920" r:id="rId50"/>
    <p:sldId id="921" r:id="rId51"/>
    <p:sldId id="922" r:id="rId52"/>
    <p:sldId id="923" r:id="rId53"/>
    <p:sldId id="275" r:id="rId54"/>
    <p:sldId id="936" r:id="rId55"/>
    <p:sldId id="937" r:id="rId56"/>
    <p:sldId id="938" r:id="rId57"/>
    <p:sldId id="939" r:id="rId58"/>
    <p:sldId id="1009" r:id="rId59"/>
    <p:sldId id="1010" r:id="rId60"/>
    <p:sldId id="940" r:id="rId61"/>
    <p:sldId id="941" r:id="rId62"/>
    <p:sldId id="942" r:id="rId63"/>
    <p:sldId id="943" r:id="rId64"/>
    <p:sldId id="1011" r:id="rId65"/>
    <p:sldId id="1012" r:id="rId66"/>
    <p:sldId id="946" r:id="rId67"/>
    <p:sldId id="947" r:id="rId68"/>
    <p:sldId id="948" r:id="rId69"/>
    <p:sldId id="949" r:id="rId70"/>
    <p:sldId id="950" r:id="rId71"/>
    <p:sldId id="1013" r:id="rId72"/>
    <p:sldId id="951" r:id="rId73"/>
    <p:sldId id="1015" r:id="rId74"/>
    <p:sldId id="1016" r:id="rId75"/>
    <p:sldId id="952" r:id="rId76"/>
    <p:sldId id="953" r:id="rId77"/>
    <p:sldId id="954" r:id="rId78"/>
    <p:sldId id="955" r:id="rId79"/>
    <p:sldId id="956" r:id="rId80"/>
    <p:sldId id="957" r:id="rId81"/>
    <p:sldId id="958" r:id="rId82"/>
    <p:sldId id="959" r:id="rId83"/>
    <p:sldId id="960" r:id="rId84"/>
    <p:sldId id="961" r:id="rId85"/>
    <p:sldId id="962" r:id="rId86"/>
    <p:sldId id="963" r:id="rId87"/>
    <p:sldId id="964" r:id="rId88"/>
    <p:sldId id="965" r:id="rId89"/>
    <p:sldId id="966" r:id="rId90"/>
    <p:sldId id="967" r:id="rId91"/>
    <p:sldId id="968" r:id="rId92"/>
    <p:sldId id="969" r:id="rId93"/>
    <p:sldId id="970" r:id="rId94"/>
    <p:sldId id="971" r:id="rId95"/>
    <p:sldId id="972" r:id="rId96"/>
    <p:sldId id="973" r:id="rId97"/>
    <p:sldId id="974" r:id="rId98"/>
    <p:sldId id="975" r:id="rId99"/>
    <p:sldId id="976" r:id="rId100"/>
    <p:sldId id="977" r:id="rId101"/>
    <p:sldId id="978" r:id="rId102"/>
    <p:sldId id="979" r:id="rId103"/>
    <p:sldId id="980" r:id="rId104"/>
    <p:sldId id="981" r:id="rId105"/>
    <p:sldId id="1014" r:id="rId106"/>
    <p:sldId id="982" r:id="rId107"/>
    <p:sldId id="1008" r:id="rId108"/>
  </p:sldIdLst>
  <p:sldSz cx="9144000" cy="6858000" type="screen4x3"/>
  <p:notesSz cx="6797675" cy="987425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C1BE"/>
    <a:srgbClr val="D6E7E6"/>
    <a:srgbClr val="17928F"/>
    <a:srgbClr val="40C4C1"/>
    <a:srgbClr val="98D2D0"/>
    <a:srgbClr val="E2F1F0"/>
    <a:srgbClr val="66B9B7"/>
    <a:srgbClr val="64B7CE"/>
    <a:srgbClr val="5A8DDC"/>
    <a:srgbClr val="0099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50" autoAdjust="0"/>
    <p:restoredTop sz="91467" autoAdjust="0"/>
  </p:normalViewPr>
  <p:slideViewPr>
    <p:cSldViewPr>
      <p:cViewPr varScale="1">
        <p:scale>
          <a:sx n="113" d="100"/>
          <a:sy n="113" d="100"/>
        </p:scale>
        <p:origin x="-750" y="-102"/>
      </p:cViewPr>
      <p:guideLst>
        <p:guide orient="horz" pos="2160"/>
        <p:guide pos="2784"/>
      </p:guideLst>
    </p:cSldViewPr>
  </p:slideViewPr>
  <p:outlineViewPr>
    <p:cViewPr>
      <p:scale>
        <a:sx n="33" d="100"/>
        <a:sy n="33" d="100"/>
      </p:scale>
      <p:origin x="0" y="-708"/>
    </p:cViewPr>
  </p:outlineViewPr>
  <p:notesTextViewPr>
    <p:cViewPr>
      <p:scale>
        <a:sx n="3" d="2"/>
        <a:sy n="3" d="2"/>
      </p:scale>
      <p:origin x="0" y="1296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7" d="100"/>
          <a:sy n="77" d="100"/>
        </p:scale>
        <p:origin x="4080" y="102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handoutMaster" Target="handoutMasters/handoutMaster1.xml"/><Relationship Id="rId115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FE15F021-6D0B-46FD-9B8A-5A08A6D483D0}" type="datetimeFigureOut">
              <a:rPr lang="ko-KR" altLang="en-US"/>
              <a:pPr>
                <a:defRPr/>
              </a:pPr>
              <a:t>2019-05-28</a:t>
            </a:fld>
            <a:endParaRPr lang="en-US" altLang="ko-KR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C632109F-8AB7-46AB-9E12-1769705C79CA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7676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06771228-0F89-41D8-B079-3DC885FFF304}" type="datetimeFigureOut">
              <a:rPr lang="ko-KR" altLang="en-US"/>
              <a:pPr>
                <a:defRPr/>
              </a:pPr>
              <a:t>2019-05-28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1FF2B80C-8298-46FE-B90D-EE0F7614A21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2597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451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882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2B80C-8298-46FE-B90D-EE0F7614A214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572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53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53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497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1-&gt; </a:t>
            </a:r>
            <a:r>
              <a:rPr lang="ko-KR" altLang="en-US" dirty="0" smtClean="0"/>
              <a:t>준비 자바 </a:t>
            </a:r>
            <a:r>
              <a:rPr lang="en-US" altLang="ko-KR" dirty="0" err="1" smtClean="0"/>
              <a:t>sql</a:t>
            </a:r>
            <a:r>
              <a:rPr lang="ko-KR" altLang="en-US" dirty="0" err="1" smtClean="0"/>
              <a:t>페시브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인폴트하기</a:t>
            </a:r>
            <a:endParaRPr lang="en-US" altLang="ko-KR" dirty="0" smtClean="0"/>
          </a:p>
          <a:p>
            <a:r>
              <a:rPr lang="en-US" altLang="ko-KR" dirty="0" smtClean="0"/>
              <a:t>2-&gt; </a:t>
            </a:r>
            <a:r>
              <a:rPr lang="en-US" altLang="ko-KR" dirty="0" err="1" smtClean="0"/>
              <a:t>dbms</a:t>
            </a:r>
            <a:r>
              <a:rPr lang="ko-KR" altLang="en-US" dirty="0" smtClean="0"/>
              <a:t>드라이버 </a:t>
            </a:r>
            <a:r>
              <a:rPr lang="ko-KR" altLang="en-US" dirty="0" err="1" smtClean="0"/>
              <a:t>드라이빙</a:t>
            </a:r>
            <a:endParaRPr lang="en-US" altLang="ko-KR" dirty="0" smtClean="0"/>
          </a:p>
          <a:p>
            <a:r>
              <a:rPr lang="en-US" altLang="ko-KR" dirty="0" smtClean="0"/>
              <a:t>3-&gt;</a:t>
            </a:r>
            <a:r>
              <a:rPr lang="ko-KR" altLang="en-US" dirty="0" smtClean="0"/>
              <a:t>연결하기 커넥션 객체 생성</a:t>
            </a:r>
            <a:endParaRPr lang="en-US" altLang="ko-KR" dirty="0" smtClean="0"/>
          </a:p>
          <a:p>
            <a:r>
              <a:rPr lang="en-US" altLang="ko-KR" dirty="0" smtClean="0"/>
              <a:t>4-&gt;</a:t>
            </a:r>
            <a:r>
              <a:rPr lang="ko-KR" altLang="en-US" dirty="0" err="1" smtClean="0"/>
              <a:t>그안에</a:t>
            </a:r>
            <a:r>
              <a:rPr lang="ko-KR" altLang="en-US" dirty="0" smtClean="0"/>
              <a:t> 수레 만듦 </a:t>
            </a:r>
            <a:r>
              <a:rPr lang="en-US" altLang="ko-KR" dirty="0" smtClean="0"/>
              <a:t>statement</a:t>
            </a:r>
            <a:r>
              <a:rPr lang="ko-KR" altLang="en-US" dirty="0" err="1" smtClean="0"/>
              <a:t>갯체</a:t>
            </a:r>
            <a:endParaRPr lang="en-US" altLang="ko-KR" dirty="0" smtClean="0"/>
          </a:p>
          <a:p>
            <a:r>
              <a:rPr lang="en-US" altLang="ko-KR" dirty="0" smtClean="0"/>
              <a:t>5-&gt;select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5</a:t>
            </a:r>
            <a:r>
              <a:rPr lang="ko-KR" altLang="en-US" dirty="0" smtClean="0"/>
              <a:t>번의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앞</a:t>
            </a:r>
            <a:r>
              <a:rPr lang="en-US" altLang="ko-KR" dirty="0" smtClean="0"/>
              <a:t> </a:t>
            </a:r>
            <a:r>
              <a:rPr lang="ko-KR" altLang="en-US" dirty="0" smtClean="0"/>
              <a:t>아니면 </a:t>
            </a:r>
            <a:r>
              <a:rPr lang="en-US" altLang="ko-KR" dirty="0" smtClean="0"/>
              <a:t>5</a:t>
            </a:r>
            <a:r>
              <a:rPr lang="ko-KR" altLang="en-US" dirty="0" smtClean="0"/>
              <a:t>번 뒤</a:t>
            </a:r>
            <a:endParaRPr lang="en-US" altLang="ko-KR" dirty="0" smtClean="0"/>
          </a:p>
          <a:p>
            <a:r>
              <a:rPr lang="en-US" altLang="ko-KR" dirty="0" smtClean="0"/>
              <a:t>6-&gt;select</a:t>
            </a:r>
            <a:r>
              <a:rPr lang="ko-KR" altLang="en-US" dirty="0" smtClean="0"/>
              <a:t>는 결과를 </a:t>
            </a:r>
            <a:r>
              <a:rPr lang="en-US" altLang="ko-KR" dirty="0" err="1" smtClean="0"/>
              <a:t>resultset</a:t>
            </a:r>
            <a:r>
              <a:rPr lang="ko-KR" altLang="en-US" dirty="0" smtClean="0"/>
              <a:t>안에 담는다 아니면 </a:t>
            </a:r>
            <a:r>
              <a:rPr lang="en-US" altLang="ko-KR" dirty="0" err="1" smtClean="0"/>
              <a:t>int</a:t>
            </a:r>
            <a:r>
              <a:rPr lang="ko-KR" altLang="en-US" dirty="0" smtClean="0"/>
              <a:t>변수로 반환</a:t>
            </a:r>
            <a:endParaRPr lang="en-US" altLang="ko-KR" dirty="0" smtClean="0"/>
          </a:p>
          <a:p>
            <a:r>
              <a:rPr lang="en-US" altLang="ko-KR" dirty="0" smtClean="0"/>
              <a:t>7-&gt;close</a:t>
            </a:r>
            <a:r>
              <a:rPr lang="ko-KR" altLang="en-US" dirty="0" smtClean="0"/>
              <a:t>하기 전에 작업들 </a:t>
            </a:r>
            <a:r>
              <a:rPr lang="ko-KR" altLang="en-US" dirty="0" err="1" smtClean="0"/>
              <a:t>케바케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다한ㅟ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resultset</a:t>
            </a:r>
            <a:r>
              <a:rPr lang="ko-KR" altLang="en-US" dirty="0" err="1" smtClean="0"/>
              <a:t>오고난뒤</a:t>
            </a:r>
            <a:r>
              <a:rPr lang="ko-KR" altLang="en-US" dirty="0" smtClean="0"/>
              <a:t> </a:t>
            </a:r>
            <a:r>
              <a:rPr lang="en-US" altLang="ko-KR" dirty="0" smtClean="0"/>
              <a:t>statement -&gt; connection </a:t>
            </a:r>
            <a:r>
              <a:rPr lang="ko-KR" altLang="en-US" dirty="0" smtClean="0"/>
              <a:t>순서로 꺼진다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2B80C-8298-46FE-B90D-EE0F7614A214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913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&lt;%@ page</a:t>
            </a:r>
            <a:r>
              <a:rPr lang="en-US" altLang="ko-KR" baseline="0" dirty="0" smtClean="0"/>
              <a:t> context … %&gt;</a:t>
            </a:r>
            <a:endParaRPr lang="en-US" altLang="ko-KR" dirty="0" smtClean="0"/>
          </a:p>
          <a:p>
            <a:r>
              <a:rPr lang="en-US" altLang="ko-KR" dirty="0" err="1" smtClean="0"/>
              <a:t>Jdbc</a:t>
            </a:r>
            <a:r>
              <a:rPr lang="ko-KR" altLang="en-US" dirty="0" smtClean="0"/>
              <a:t>드라이버를 키고</a:t>
            </a:r>
            <a:endParaRPr lang="en-US" altLang="ko-KR" dirty="0" smtClean="0"/>
          </a:p>
          <a:p>
            <a:r>
              <a:rPr lang="en-US" altLang="ko-KR" dirty="0" smtClean="0"/>
              <a:t>Db</a:t>
            </a:r>
            <a:r>
              <a:rPr lang="ko-KR" altLang="en-US" dirty="0" smtClean="0"/>
              <a:t>연결 </a:t>
            </a:r>
            <a:r>
              <a:rPr lang="en-US" altLang="ko-KR" dirty="0" smtClean="0"/>
              <a:t>==connection</a:t>
            </a:r>
            <a:r>
              <a:rPr lang="ko-KR" altLang="en-US" dirty="0" smtClean="0"/>
              <a:t>객체 만들어준다</a:t>
            </a:r>
            <a:endParaRPr lang="en-US" altLang="ko-KR" dirty="0" smtClean="0"/>
          </a:p>
          <a:p>
            <a:r>
              <a:rPr lang="en-US" altLang="ko-KR" dirty="0" smtClean="0"/>
              <a:t>Statement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만든다</a:t>
            </a:r>
            <a:endParaRPr lang="en-US" altLang="ko-KR" baseline="0" dirty="0" smtClean="0"/>
          </a:p>
          <a:p>
            <a:r>
              <a:rPr lang="en-US" altLang="ko-KR" baseline="0" dirty="0" smtClean="0"/>
              <a:t>SQL </a:t>
            </a:r>
            <a:r>
              <a:rPr lang="ko-KR" altLang="en-US" baseline="0" dirty="0" smtClean="0"/>
              <a:t>문장 선언 한다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객체를 보내주는 </a:t>
            </a:r>
            <a:r>
              <a:rPr lang="en-US" altLang="ko-KR" baseline="0" dirty="0" err="1" smtClean="0"/>
              <a:t>exccuteQuery</a:t>
            </a:r>
            <a:r>
              <a:rPr lang="en-US" altLang="ko-KR" baseline="0" dirty="0" smtClean="0"/>
              <a:t>(select</a:t>
            </a:r>
            <a:r>
              <a:rPr lang="ko-KR" altLang="en-US" baseline="0" dirty="0" smtClean="0"/>
              <a:t>문인경우</a:t>
            </a:r>
            <a:r>
              <a:rPr lang="en-US" altLang="ko-KR" baseline="0" dirty="0" smtClean="0"/>
              <a:t>) or </a:t>
            </a:r>
            <a:r>
              <a:rPr lang="ko-KR" altLang="en-US" baseline="0" dirty="0" err="1" smtClean="0"/>
              <a:t>위에서만든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스테이트먼드</a:t>
            </a:r>
            <a:r>
              <a:rPr lang="en-US" altLang="ko-KR" baseline="0" dirty="0" smtClean="0"/>
              <a:t>.</a:t>
            </a:r>
            <a:r>
              <a:rPr lang="en-US" altLang="ko-KR" baseline="0" dirty="0" err="1" smtClean="0"/>
              <a:t>exccuteUpdate</a:t>
            </a:r>
            <a:r>
              <a:rPr lang="en-US" altLang="ko-KR" baseline="0" dirty="0" smtClean="0"/>
              <a:t>(SQL</a:t>
            </a:r>
            <a:r>
              <a:rPr lang="ko-KR" altLang="en-US" baseline="0" dirty="0" smtClean="0"/>
              <a:t>문장</a:t>
            </a:r>
            <a:r>
              <a:rPr lang="en-US" altLang="ko-KR" baseline="0" dirty="0" smtClean="0"/>
              <a:t>)</a:t>
            </a:r>
          </a:p>
          <a:p>
            <a:r>
              <a:rPr lang="en-US" altLang="ko-KR" baseline="0" dirty="0" smtClean="0"/>
              <a:t>Select</a:t>
            </a:r>
            <a:r>
              <a:rPr lang="ko-KR" altLang="en-US" baseline="0" dirty="0" smtClean="0"/>
              <a:t>문인경우 </a:t>
            </a:r>
            <a:r>
              <a:rPr lang="en-US" altLang="ko-KR" baseline="0" dirty="0" err="1" smtClean="0"/>
              <a:t>resultset</a:t>
            </a:r>
            <a:r>
              <a:rPr lang="ko-KR" altLang="en-US" baseline="0" dirty="0" smtClean="0"/>
              <a:t>을 한다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빠져 </a:t>
            </a:r>
            <a:r>
              <a:rPr lang="ko-KR" altLang="en-US" baseline="0" dirty="0" err="1" smtClean="0"/>
              <a:t>나올때는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getString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등을 쓰고 </a:t>
            </a:r>
            <a:r>
              <a:rPr lang="en-US" altLang="ko-KR" baseline="0" dirty="0" err="1" smtClean="0"/>
              <a:t>result.next</a:t>
            </a:r>
            <a:r>
              <a:rPr lang="ko-KR" altLang="en-US" baseline="0" dirty="0" smtClean="0"/>
              <a:t>사용해 다음 순서로 계속 넘어감</a:t>
            </a:r>
            <a:endParaRPr lang="en-US" altLang="ko-KR" baseline="0" dirty="0" smtClean="0"/>
          </a:p>
          <a:p>
            <a:r>
              <a:rPr lang="ko-KR" altLang="en-US" baseline="0" dirty="0" smtClean="0"/>
              <a:t>마지막에 선언한 역순으로 </a:t>
            </a:r>
            <a:r>
              <a:rPr lang="en-US" altLang="ko-KR" baseline="0" dirty="0" smtClean="0"/>
              <a:t>close</a:t>
            </a:r>
            <a:r>
              <a:rPr lang="ko-KR" altLang="en-US" baseline="0" dirty="0" smtClean="0"/>
              <a:t>를 한다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씨 험 나 </a:t>
            </a:r>
            <a:r>
              <a:rPr lang="ko-KR" altLang="en-US" baseline="0" dirty="0" err="1" smtClean="0"/>
              <a:t>온따</a:t>
            </a:r>
            <a:r>
              <a:rPr lang="en-US" altLang="ko-KR" baseline="0" smtClean="0"/>
              <a:t>!!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2B80C-8298-46FE-B90D-EE0F7614A214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607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998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rgbClr val="D6E7E6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6" name="AutoShape 11"/>
          <p:cNvSpPr>
            <a:spLocks noChangeArrowheads="1"/>
          </p:cNvSpPr>
          <p:nvPr/>
        </p:nvSpPr>
        <p:spPr bwMode="ltGray">
          <a:xfrm>
            <a:off x="1409130" y="5099566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50C1BE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8" name="TextBox 19"/>
          <p:cNvSpPr txBox="1">
            <a:spLocks noChangeArrowheads="1"/>
          </p:cNvSpPr>
          <p:nvPr userDrawn="1"/>
        </p:nvSpPr>
        <p:spPr bwMode="auto">
          <a:xfrm>
            <a:off x="1409130" y="5181600"/>
            <a:ext cx="7137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800" b="1" dirty="0">
                <a:solidFill>
                  <a:schemeClr val="bg1"/>
                </a:solidFill>
                <a:latin typeface="+mj-ea"/>
                <a:ea typeface="+mj-ea"/>
              </a:rPr>
              <a:t>쉽게 배우는 </a:t>
            </a:r>
            <a:r>
              <a:rPr lang="en-US" altLang="ko-KR" sz="1800" b="1" dirty="0">
                <a:solidFill>
                  <a:schemeClr val="bg1"/>
                </a:solidFill>
                <a:latin typeface="+mj-ea"/>
                <a:ea typeface="+mj-ea"/>
              </a:rPr>
              <a:t>JSP </a:t>
            </a:r>
            <a:r>
              <a:rPr lang="ko-KR" altLang="en-US" sz="1800" b="1" dirty="0">
                <a:solidFill>
                  <a:schemeClr val="bg1"/>
                </a:solidFill>
                <a:latin typeface="+mj-ea"/>
                <a:ea typeface="+mj-ea"/>
              </a:rPr>
              <a:t>웹 프로그래밍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</p:spPr>
        <p:txBody>
          <a:bodyPr/>
          <a:lstStyle>
            <a:lvl1pPr marL="717550" indent="0">
              <a:defRPr sz="3600" b="1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8BF1E9C-21A3-41D4-8B65-A0F4F21F6AC7}"/>
              </a:ext>
            </a:extLst>
          </p:cNvPr>
          <p:cNvSpPr txBox="1"/>
          <p:nvPr userDrawn="1"/>
        </p:nvSpPr>
        <p:spPr>
          <a:xfrm>
            <a:off x="1499169" y="1340768"/>
            <a:ext cx="6531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</a:rPr>
              <a:t>JSP </a:t>
            </a:r>
            <a:r>
              <a:rPr lang="ko-KR" altLang="en-US" sz="6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</a:rPr>
              <a:t>웹</a:t>
            </a:r>
            <a:r>
              <a:rPr lang="en-US" altLang="ko-KR" sz="6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</a:rPr>
              <a:t> </a:t>
            </a:r>
            <a:r>
              <a:rPr lang="ko-KR" altLang="en-US" sz="6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/>
              </a:rPr>
              <a:t>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3447631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8"/>
          <p:cNvSpPr txBox="1">
            <a:spLocks/>
          </p:cNvSpPr>
          <p:nvPr userDrawn="1"/>
        </p:nvSpPr>
        <p:spPr bwMode="auto">
          <a:xfrm>
            <a:off x="227013" y="93663"/>
            <a:ext cx="6172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latinLnBrk="0" hangingPunct="0">
              <a:defRPr/>
            </a:pPr>
            <a:r>
              <a:rPr kumimoji="0" lang="en-US" altLang="ko-KR" sz="2800" b="1" dirty="0">
                <a:solidFill>
                  <a:srgbClr val="191E70"/>
                </a:solidFill>
                <a:latin typeface="HY견고딕" pitchFamily="18" charset="-127"/>
                <a:ea typeface="HY견고딕" pitchFamily="18" charset="-127"/>
              </a:rPr>
              <a:t>Contents</a:t>
            </a:r>
            <a:endParaRPr kumimoji="0" lang="ko-KR" altLang="en-US" sz="2800" b="1" dirty="0">
              <a:solidFill>
                <a:srgbClr val="191E7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4285"/>
            </a:avLst>
          </a:prstGeom>
          <a:ln w="19050">
            <a:solidFill>
              <a:schemeClr val="bg2">
                <a:lumMod val="90000"/>
              </a:schemeClr>
            </a:solidFill>
            <a:prstDash val="sysDot"/>
          </a:ln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5A8DDC"/>
              </a:buClr>
              <a:buSzTx/>
              <a:buFont typeface="Wingdings" panose="05000000000000000000" pitchFamily="2" charset="2"/>
              <a:buChar char="v"/>
              <a:tabLst/>
              <a:defRPr sz="22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  <a:lvl2pPr marL="539750" marR="0" indent="-182563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B1AE6B"/>
              </a:buClr>
              <a:buSzTx/>
              <a:buFont typeface="Wingdings" panose="05000000000000000000" pitchFamily="2" charset="2"/>
              <a:buChar char="§"/>
              <a:tabLst/>
              <a:defRPr sz="1800">
                <a:latin typeface="+mn-ea"/>
                <a:ea typeface="+mn-ea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5A8DDC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마스터 텍스트 스타일을 편집합니다</a:t>
            </a:r>
          </a:p>
          <a:p>
            <a:pPr marL="539750" marR="0" lvl="1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1AE6B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94972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00"/>
              </a:spcAft>
              <a:buClr>
                <a:srgbClr val="5A8DDC"/>
              </a:buClr>
              <a:buSzTx/>
              <a:buFont typeface="Wingdings" pitchFamily="2" charset="2"/>
              <a:buChar char="v"/>
              <a:tabLst/>
              <a:defRPr sz="2200"/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1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800"/>
            </a:lvl2pPr>
            <a:lvl3pPr marL="720725" marR="0" indent="-185738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100"/>
              </a:spcAft>
              <a:buClr>
                <a:srgbClr val="ADB9AD"/>
              </a:buClr>
              <a:buSzTx/>
              <a:buFontTx/>
              <a:buChar char="•"/>
              <a:tabLst/>
              <a:defRPr sz="1600"/>
            </a:lvl3pPr>
            <a:lvl4pPr marL="898525" indent="-177800">
              <a:buClr>
                <a:schemeClr val="bg1">
                  <a:lumMod val="50000"/>
                </a:schemeClr>
              </a:buClr>
              <a:buSzPct val="90000"/>
              <a:buFont typeface="Arial" panose="020B0604020202020204" pitchFamily="34" charset="0"/>
              <a:buChar char="−"/>
              <a:tabLst>
                <a:tab pos="898525" algn="l"/>
              </a:tabLst>
              <a:defRPr sz="1400" b="0">
                <a:latin typeface="맑은 고딕" pitchFamily="50" charset="-127"/>
                <a:ea typeface="맑은 고딕" pitchFamily="50" charset="-127"/>
              </a:defRPr>
            </a:lvl4pPr>
            <a:lvl5pPr>
              <a:defRPr sz="1200"/>
            </a:lvl5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666339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5"/>
          <p:cNvSpPr>
            <a:spLocks noChangeShapeType="1"/>
          </p:cNvSpPr>
          <p:nvPr userDrawn="1">
            <p:custDataLst>
              <p:tags r:id="rId1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0" name="AutoShape 3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Line 5"/>
          <p:cNvSpPr>
            <a:spLocks noChangeShapeType="1"/>
          </p:cNvSpPr>
          <p:nvPr userDrawn="1"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2" name="Text Box 4"/>
          <p:cNvSpPr txBox="1"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tx2">
                  <a:lumMod val="40000"/>
                  <a:lumOff val="6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6429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95936" y="3004317"/>
            <a:ext cx="5148064" cy="63143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95936" y="3635752"/>
            <a:ext cx="5148064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941933" y="1659835"/>
            <a:ext cx="2693964" cy="3515469"/>
            <a:chOff x="1619672" y="548680"/>
            <a:chExt cx="5904656" cy="5778928"/>
          </a:xfrm>
        </p:grpSpPr>
        <p:sp>
          <p:nvSpPr>
            <p:cNvPr id="9" name="Oval 8"/>
            <p:cNvSpPr/>
            <p:nvPr userDrawn="1"/>
          </p:nvSpPr>
          <p:spPr>
            <a:xfrm>
              <a:off x="2411760" y="1268760"/>
              <a:ext cx="4320480" cy="4320480"/>
            </a:xfrm>
            <a:prstGeom prst="ellipse">
              <a:avLst/>
            </a:prstGeom>
            <a:noFill/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800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2483768" y="1340768"/>
              <a:ext cx="4176464" cy="4176464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800"/>
            </a:p>
          </p:txBody>
        </p:sp>
        <p:cxnSp>
          <p:nvCxnSpPr>
            <p:cNvPr id="13" name="Straight Connector 12"/>
            <p:cNvCxnSpPr/>
            <p:nvPr userDrawn="1"/>
          </p:nvCxnSpPr>
          <p:spPr>
            <a:xfrm>
              <a:off x="4572000" y="548680"/>
              <a:ext cx="0" cy="72008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4572000" y="5607528"/>
              <a:ext cx="0" cy="72008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6732240" y="3429000"/>
              <a:ext cx="792088" cy="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619672" y="3429000"/>
              <a:ext cx="792088" cy="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flipV="1">
              <a:off x="6156176" y="2378312"/>
              <a:ext cx="792088" cy="330608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 flipV="1">
              <a:off x="5431496" y="1124744"/>
              <a:ext cx="432048" cy="792088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3094136" y="1131624"/>
              <a:ext cx="613768" cy="785208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2195736" y="2090992"/>
              <a:ext cx="898400" cy="492240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 flipV="1">
              <a:off x="3180984" y="4941168"/>
              <a:ext cx="526920" cy="576064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 flipV="1">
              <a:off x="2456304" y="4329100"/>
              <a:ext cx="637832" cy="396044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5979584" y="4142812"/>
              <a:ext cx="968680" cy="510324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5431496" y="4875464"/>
              <a:ext cx="490068" cy="732064"/>
            </a:xfrm>
            <a:prstGeom prst="line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4464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휴먼옛체" panose="02030504000101010101" pitchFamily="18" charset="-127"/>
                <a:ea typeface="휴먼옛체" panose="0203050400010101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47531" y="1124744"/>
            <a:ext cx="8474901" cy="5376597"/>
          </a:xfrm>
          <a:prstGeom prst="rect">
            <a:avLst/>
          </a:prstGeom>
        </p:spPr>
        <p:txBody>
          <a:bodyPr/>
          <a:lstStyle>
            <a:lvl1pPr marL="457189" indent="-457189">
              <a:buClr>
                <a:srgbClr val="38A4A1"/>
              </a:buClr>
              <a:buFont typeface="Wingdings" panose="05000000000000000000" pitchFamily="2" charset="2"/>
              <a:buChar char="l"/>
              <a:defRPr sz="2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  <a:lvl2pPr marL="990575" indent="-380990">
              <a:buClr>
                <a:srgbClr val="FED2AB"/>
              </a:buClr>
              <a:buSzPct val="70000"/>
              <a:buFont typeface="Wingdings" panose="05000000000000000000" pitchFamily="2" charset="2"/>
              <a:buChar char="l"/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2pPr>
            <a:lvl3pPr>
              <a:buClr>
                <a:srgbClr val="38A4A1"/>
              </a:buClr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3pPr>
            <a:lvl4pPr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4pPr>
            <a:lvl5pPr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0651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7" descr="Light horizontal"/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C0C0C0"/>
            </a:fgClr>
            <a:bgClr>
              <a:srgbClr val="FFFFFF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1028" name="Rectangle 18"/>
          <p:cNvSpPr>
            <a:spLocks noChangeArrowheads="1"/>
          </p:cNvSpPr>
          <p:nvPr userDrawn="1"/>
        </p:nvSpPr>
        <p:spPr bwMode="auto">
          <a:xfrm>
            <a:off x="8100392" y="6516688"/>
            <a:ext cx="967408" cy="26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/>
            <a:fld id="{E5A18F57-D258-470C-BB46-B83A1BEE3C43}" type="slidenum">
              <a:rPr lang="ko-KR" altLang="en-US" sz="120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pPr algn="r"/>
              <a:t>‹#›</a:t>
            </a:fld>
            <a:r>
              <a:rPr lang="en-US" altLang="ko-KR" sz="1200" dirty="0" smtClean="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/104</a:t>
            </a:r>
            <a:endParaRPr lang="en-US" altLang="ko-KR" sz="1200" dirty="0">
              <a:solidFill>
                <a:srgbClr val="452103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29" name="텍스트 개체 틀 22"/>
          <p:cNvSpPr>
            <a:spLocks noGrp="1"/>
          </p:cNvSpPr>
          <p:nvPr>
            <p:ph type="body" idx="1"/>
          </p:nvPr>
        </p:nvSpPr>
        <p:spPr bwMode="auto">
          <a:xfrm>
            <a:off x="228600" y="931863"/>
            <a:ext cx="8686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endParaRPr lang="en-US" altLang="ko-KR" dirty="0"/>
          </a:p>
        </p:txBody>
      </p:sp>
      <p:sp>
        <p:nvSpPr>
          <p:cNvPr id="1030" name="제목 개체 틀 23"/>
          <p:cNvSpPr>
            <a:spLocks noGrp="1"/>
          </p:cNvSpPr>
          <p:nvPr>
            <p:ph type="title"/>
          </p:nvPr>
        </p:nvSpPr>
        <p:spPr bwMode="auto">
          <a:xfrm>
            <a:off x="227013" y="82550"/>
            <a:ext cx="75596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31" name="Freeform 126"/>
          <p:cNvSpPr>
            <a:spLocks/>
          </p:cNvSpPr>
          <p:nvPr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6032500 w 3800"/>
              <a:gd name="T3" fmla="*/ 0 h 428"/>
              <a:gd name="T4" fmla="*/ 5486400 w 3800"/>
              <a:gd name="T5" fmla="*/ 679450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grpSp>
        <p:nvGrpSpPr>
          <p:cNvPr id="3" name="Group 192"/>
          <p:cNvGrpSpPr>
            <a:grpSpLocks/>
          </p:cNvGrpSpPr>
          <p:nvPr userDrawn="1"/>
        </p:nvGrpSpPr>
        <p:grpSpPr bwMode="auto">
          <a:xfrm>
            <a:off x="226419" y="668709"/>
            <a:ext cx="8675591" cy="131762"/>
            <a:chOff x="192" y="446"/>
            <a:chExt cx="5513" cy="78"/>
          </a:xfrm>
          <a:solidFill>
            <a:srgbClr val="92D050"/>
          </a:solidFill>
        </p:grpSpPr>
        <p:sp>
          <p:nvSpPr>
            <p:cNvPr id="27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50C1BE"/>
            </a:solidFill>
            <a:ln w="9525">
              <a:solidFill>
                <a:srgbClr val="92D05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latinLnBrk="0">
                <a:defRPr/>
              </a:pPr>
              <a:endParaRPr kumimoji="0" lang="ko-KR" altLang="en-US" sz="180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28" name="Line 194"/>
            <p:cNvSpPr>
              <a:spLocks noChangeShapeType="1"/>
            </p:cNvSpPr>
            <p:nvPr userDrawn="1"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191E70"/>
              </a:solidFill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latinLnBrk="0">
                <a:defRPr/>
              </a:pPr>
              <a:endParaRPr kumimoji="0" lang="ko-KR" altLang="en-US" sz="180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9534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0" r:id="rId1"/>
    <p:sldLayoutId id="2147484671" r:id="rId2"/>
    <p:sldLayoutId id="2147484672" r:id="rId3"/>
    <p:sldLayoutId id="2147484674" r:id="rId4"/>
    <p:sldLayoutId id="2147484676" r:id="rId5"/>
    <p:sldLayoutId id="2147484677" r:id="rId6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600" b="1" kern="1200">
          <a:solidFill>
            <a:srgbClr val="191D76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ts val="100"/>
        </a:spcAft>
        <a:buClr>
          <a:srgbClr val="5A8DDC"/>
        </a:buClr>
        <a:buFont typeface="Wingdings" panose="05000000000000000000" pitchFamily="2" charset="2"/>
        <a:buChar char="v"/>
        <a:defRPr sz="2200" b="1" kern="1200">
          <a:solidFill>
            <a:schemeClr val="tx1"/>
          </a:solidFill>
          <a:latin typeface="+mn-ea"/>
          <a:ea typeface="+mn-ea"/>
          <a:cs typeface="+mn-cs"/>
        </a:defRPr>
      </a:lvl1pPr>
      <a:lvl2pPr marL="539750" indent="-182563" algn="l" rtl="0" eaLnBrk="0" fontAlgn="base" latinLnBrk="1" hangingPunct="0">
        <a:spcBef>
          <a:spcPct val="20000"/>
        </a:spcBef>
        <a:spcAft>
          <a:spcPts val="100"/>
        </a:spcAft>
        <a:buClr>
          <a:srgbClr val="B1AE6B"/>
        </a:buClr>
        <a:buFont typeface="Wingdings" panose="05000000000000000000" pitchFamily="2" charset="2"/>
        <a:buChar char="§"/>
        <a:defRPr sz="1900" kern="1200">
          <a:solidFill>
            <a:schemeClr val="tx1"/>
          </a:solidFill>
          <a:latin typeface="+mn-ea"/>
          <a:ea typeface="+mn-ea"/>
          <a:cs typeface="+mn-cs"/>
        </a:defRPr>
      </a:lvl2pPr>
      <a:lvl3pPr marL="720725" indent="-185738" algn="l" rtl="0" eaLnBrk="0" fontAlgn="base" latinLnBrk="1" hangingPunct="0">
        <a:spcBef>
          <a:spcPct val="20000"/>
        </a:spcBef>
        <a:spcAft>
          <a:spcPts val="100"/>
        </a:spcAft>
        <a:buClr>
          <a:srgbClr val="ADB9AD"/>
        </a:buClr>
        <a:buChar char="•"/>
        <a:defRPr sz="1700" kern="1200">
          <a:solidFill>
            <a:schemeClr val="tx1"/>
          </a:solidFill>
          <a:latin typeface="+mn-ea"/>
          <a:ea typeface="+mn-ea"/>
          <a:cs typeface="+mn-cs"/>
        </a:defRPr>
      </a:lvl3pPr>
      <a:lvl4pPr marL="1162050" indent="-2667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1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4.emf"/><Relationship Id="rId4" Type="http://schemas.openxmlformats.org/officeDocument/2006/relationships/oleObject" Target="../embeddings/oleObject1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5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7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ordArt 436"/>
          <p:cNvSpPr>
            <a:spLocks noChangeArrowheads="1" noChangeShapeType="1" noTextEdit="1"/>
          </p:cNvSpPr>
          <p:nvPr/>
        </p:nvSpPr>
        <p:spPr bwMode="auto">
          <a:xfrm>
            <a:off x="1701833" y="3914710"/>
            <a:ext cx="533400" cy="1080000"/>
          </a:xfrm>
          <a:prstGeom prst="rect">
            <a:avLst/>
          </a:prstGeom>
          <a:ln>
            <a:noFill/>
          </a:ln>
        </p:spPr>
        <p:txBody>
          <a:bodyPr wrap="none" fromWordArt="1">
            <a:prstTxWarp prst="textCascadeUp">
              <a:avLst>
                <a:gd name="adj" fmla="val 99838"/>
              </a:avLst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latinLnBrk="0" hangingPunct="0">
              <a:defRPr/>
            </a:pPr>
            <a:r>
              <a:rPr kumimoji="0" lang="en-US" altLang="ko-KR" sz="4800" b="1" i="1" kern="10" spc="150" dirty="0" smtClean="0">
                <a:ln w="11430">
                  <a:solidFill>
                    <a:srgbClr val="452103"/>
                  </a:solidFill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둥근헤드라인"/>
                <a:ea typeface="휴먼둥근헤드라인"/>
              </a:rPr>
              <a:t>15</a:t>
            </a:r>
            <a:endParaRPr kumimoji="0" lang="ko-KR" altLang="en-US" sz="4800" b="1" i="1" kern="10" spc="150" dirty="0">
              <a:ln w="11430">
                <a:solidFill>
                  <a:srgbClr val="452103"/>
                </a:solidFill>
              </a:ln>
              <a:solidFill>
                <a:schemeClr val="accent5">
                  <a:lumMod val="7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휴먼둥근헤드라인"/>
              <a:ea typeface="휴먼둥근헤드라인"/>
            </a:endParaRPr>
          </a:p>
        </p:txBody>
      </p:sp>
      <p:sp>
        <p:nvSpPr>
          <p:cNvPr id="5123" name="제목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ko-KR" altLang="en-US" b="0" dirty="0"/>
              <a:t>데이터베이스 개발 환경 </a:t>
            </a:r>
            <a:r>
              <a:rPr lang="ko-KR" altLang="en-US" b="0" dirty="0" smtClean="0"/>
              <a:t>구축</a:t>
            </a:r>
            <a:endParaRPr lang="ko-KR" altLang="en-US" dirty="0"/>
          </a:p>
        </p:txBody>
      </p:sp>
    </p:spTree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b="0" dirty="0" smtClean="0"/>
              <a:t>MySQL </a:t>
            </a:r>
            <a:r>
              <a:rPr lang="ko-KR" altLang="en-US" b="0" dirty="0"/>
              <a:t>다운로드하기</a:t>
            </a:r>
            <a:r>
              <a:rPr lang="en-US" altLang="ko-KR" b="0" dirty="0"/>
              <a:t>: MySQL Installer 5.7.21</a:t>
            </a:r>
            <a:r>
              <a:rPr lang="ko-KR" altLang="en-US" b="0" dirty="0"/>
              <a:t>의 ‘</a:t>
            </a:r>
            <a:r>
              <a:rPr lang="en-US" altLang="ko-KR" b="0" dirty="0"/>
              <a:t>Microsoft Windows</a:t>
            </a:r>
            <a:r>
              <a:rPr lang="ko-KR" altLang="en-US" b="0" dirty="0"/>
              <a:t>’를 선택한 </a:t>
            </a:r>
            <a:r>
              <a:rPr lang="ko-KR" altLang="en-US" b="0" dirty="0" smtClean="0"/>
              <a:t>후</a:t>
            </a:r>
            <a:r>
              <a:rPr lang="en-US" altLang="ko-KR" b="0" dirty="0" smtClean="0"/>
              <a:t>&lt;</a:t>
            </a:r>
            <a:r>
              <a:rPr lang="en-US" altLang="ko-KR" b="0" dirty="0"/>
              <a:t>Download&gt;</a:t>
            </a:r>
            <a:r>
              <a:rPr lang="ko-KR" altLang="en-US" b="0" dirty="0"/>
              <a:t>를 클릭하여 설치 파일을 </a:t>
            </a:r>
            <a:r>
              <a:rPr lang="ko-KR" altLang="en-US" b="0" dirty="0" smtClean="0"/>
              <a:t>다운로드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MySQL </a:t>
            </a:r>
            <a:r>
              <a:rPr lang="ko-KR" altLang="en-US" b="0" dirty="0"/>
              <a:t>개발 환경 구축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028438"/>
            <a:ext cx="5714038" cy="395549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061620" y="3779463"/>
            <a:ext cx="1080120" cy="176390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826681" y="4581128"/>
            <a:ext cx="625639" cy="216024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46203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</a:t>
            </a:r>
            <a:r>
              <a:rPr lang="ko-KR" altLang="en-US" b="0" dirty="0" smtClean="0"/>
              <a:t>가져오기 </a:t>
            </a:r>
            <a:r>
              <a:rPr lang="en-US" altLang="ko-KR" b="0" dirty="0" smtClean="0"/>
              <a:t>– delete 1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85" y="931818"/>
            <a:ext cx="8181975" cy="523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03" y="1530598"/>
            <a:ext cx="8315325" cy="3686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64" y="5311752"/>
            <a:ext cx="8239125" cy="1152525"/>
          </a:xfrm>
          <a:prstGeom prst="rect">
            <a:avLst/>
          </a:prstGeom>
        </p:spPr>
      </p:pic>
      <p:pic>
        <p:nvPicPr>
          <p:cNvPr id="7" name="내용 개체 틀 6"/>
          <p:cNvPicPr>
            <a:picLocks noGrp="1" noChangeAspect="1"/>
          </p:cNvPicPr>
          <p:nvPr>
            <p:ph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060848"/>
            <a:ext cx="2819048" cy="1904762"/>
          </a:xfrm>
        </p:spPr>
      </p:pic>
    </p:spTree>
    <p:extLst>
      <p:ext uri="{BB962C8B-B14F-4D97-AF65-F5344CB8AC3E}">
        <p14:creationId xmlns:p14="http://schemas.microsoft.com/office/powerpoint/2010/main" val="36536766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 </a:t>
            </a:r>
            <a:r>
              <a:rPr lang="en-US" altLang="ko-KR" b="0" dirty="0"/>
              <a:t>– delete 1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196752"/>
            <a:ext cx="8362950" cy="5130552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350" y="1700808"/>
            <a:ext cx="2905125" cy="1008112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7" y="2710397"/>
            <a:ext cx="3029347" cy="115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05892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 </a:t>
            </a:r>
            <a:r>
              <a:rPr lang="en-US" altLang="ko-KR" b="0" dirty="0"/>
              <a:t>– delete 1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07504" y="986630"/>
            <a:ext cx="8343900" cy="5660188"/>
            <a:chOff x="107504" y="986630"/>
            <a:chExt cx="8343900" cy="5660188"/>
          </a:xfrm>
        </p:grpSpPr>
        <p:grpSp>
          <p:nvGrpSpPr>
            <p:cNvPr id="6" name="그룹 5"/>
            <p:cNvGrpSpPr/>
            <p:nvPr/>
          </p:nvGrpSpPr>
          <p:grpSpPr>
            <a:xfrm>
              <a:off x="107504" y="986630"/>
              <a:ext cx="8343900" cy="5660188"/>
              <a:chOff x="323528" y="-1316082"/>
              <a:chExt cx="8343900" cy="10557242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4836" y="-1316082"/>
                <a:ext cx="7934325" cy="4495800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3528" y="3068960"/>
                <a:ext cx="8343900" cy="6172200"/>
              </a:xfrm>
              <a:prstGeom prst="rect">
                <a:avLst/>
              </a:prstGeom>
            </p:spPr>
          </p:pic>
        </p:grpSp>
        <p:sp>
          <p:nvSpPr>
            <p:cNvPr id="7" name="직사각형 6"/>
            <p:cNvSpPr/>
            <p:nvPr/>
          </p:nvSpPr>
          <p:spPr>
            <a:xfrm>
              <a:off x="1619672" y="1772816"/>
              <a:ext cx="3816424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664769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 </a:t>
            </a:r>
            <a:r>
              <a:rPr lang="en-US" altLang="ko-KR" b="0" dirty="0"/>
              <a:t>– delete </a:t>
            </a:r>
            <a:r>
              <a:rPr lang="en-US" altLang="ko-KR" b="0" dirty="0" smtClean="0"/>
              <a:t>2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73" y="939886"/>
            <a:ext cx="8210550" cy="5143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62" y="1964466"/>
            <a:ext cx="8296275" cy="2581275"/>
          </a:xfrm>
          <a:prstGeom prst="rect">
            <a:avLst/>
          </a:prstGeom>
        </p:spPr>
      </p:pic>
      <p:pic>
        <p:nvPicPr>
          <p:cNvPr id="6" name="내용 개체 틀 5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492896"/>
            <a:ext cx="2819400" cy="1905000"/>
          </a:xfrm>
        </p:spPr>
      </p:pic>
    </p:spTree>
    <p:extLst>
      <p:ext uri="{BB962C8B-B14F-4D97-AF65-F5344CB8AC3E}">
        <p14:creationId xmlns:p14="http://schemas.microsoft.com/office/powerpoint/2010/main" val="2054231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31845" y="1700808"/>
            <a:ext cx="8644518" cy="50475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&lt;%@ page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contentType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="text/html; charset=utf-8"%&gt;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&lt;%@ page import="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java.sql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.*"%&gt;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&lt;html&gt;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&lt;head&gt;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&lt;title&gt;Database SQL&lt;/title&gt;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&lt;/head&gt;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&lt;body&gt;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&lt;%@ include file="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dbconn.jsp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%&gt;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&lt;%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request.setCharacterEncoding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("utf-8");</a:t>
            </a:r>
          </a:p>
          <a:p>
            <a:pPr defTabSz="180000"/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String id =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request.getParameter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("id");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String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passwd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request.getParameter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passwd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String name =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request.getParameter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("name");</a:t>
            </a:r>
          </a:p>
          <a:p>
            <a:pPr defTabSz="180000"/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ResultSet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null;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PreparedStatement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pstmt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null;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try {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String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"select id,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passwd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member where id = ?";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pstmt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conn.prepareStatement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pstmt.setString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(1, id);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pstmt.executeQuery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 </a:t>
            </a:r>
            <a:r>
              <a:rPr lang="en-US" altLang="ko-KR" b="0" dirty="0"/>
              <a:t>– delete 2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83875" y="1268760"/>
            <a:ext cx="439248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Jspbook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\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WebContent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\Ch14~15\delete02_process.jsp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52187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47962" y="908720"/>
            <a:ext cx="8644518" cy="60939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if (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rs.next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 {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String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rId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rs.getString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("id");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String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rPasswd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rs.getString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passwd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");</a:t>
            </a:r>
          </a:p>
          <a:p>
            <a:pPr defTabSz="180000"/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if (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id.equals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rId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&amp;&amp;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passwd.equals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rPasswd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 {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"delete from member where id = ? and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passwd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?";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pstmt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conn.prepareStatement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pstmt.setString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(1, id);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pstmt.setString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(2,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passwd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pstmt.executeUpdate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out.println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("Member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테이블을 삭제했습니다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.");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} else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out.println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일치하는 비밀번호가 아닙니다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} else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out.println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("Member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테이블에 일치하는 아이디가 없습니다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.");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} catch (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SQLException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ex) {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out.println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SQLException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" +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ex.getMessage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} finally {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if (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!= null)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rs.close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if (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pstmt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!= null)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pstmt.close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if (conn != null)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conn.close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}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%&gt;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&lt;/body&gt;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&lt;/html&gt;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 </a:t>
            </a:r>
            <a:r>
              <a:rPr lang="en-US" altLang="ko-KR" b="0" dirty="0"/>
              <a:t>– delete 2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704" y="1412776"/>
            <a:ext cx="2935610" cy="1143000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3" y="2563844"/>
            <a:ext cx="3245371" cy="129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3334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가져오기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20422" y="1039740"/>
            <a:ext cx="8334375" cy="5607078"/>
            <a:chOff x="93663" y="-3744957"/>
            <a:chExt cx="8334375" cy="1153638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013" y="-3744957"/>
              <a:ext cx="8201025" cy="736282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663" y="3629007"/>
              <a:ext cx="8334375" cy="4162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8095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9902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b="0" dirty="0" smtClean="0"/>
              <a:t>라이선스에 </a:t>
            </a:r>
            <a:r>
              <a:rPr lang="ko-KR" altLang="en-US" b="0" dirty="0"/>
              <a:t>동의하기</a:t>
            </a:r>
            <a:r>
              <a:rPr lang="en-US" altLang="ko-KR" b="0" dirty="0"/>
              <a:t>: </a:t>
            </a:r>
            <a:r>
              <a:rPr lang="ko-KR" altLang="en-US" b="0" dirty="0" err="1"/>
              <a:t>다운로드한</a:t>
            </a:r>
            <a:r>
              <a:rPr lang="ko-KR" altLang="en-US" b="0" dirty="0"/>
              <a:t> </a:t>
            </a:r>
            <a:r>
              <a:rPr lang="en-US" altLang="ko-KR" b="0" dirty="0"/>
              <a:t>mysql-installer-community-5.7.21.0.msi </a:t>
            </a:r>
            <a:r>
              <a:rPr lang="ko-KR" altLang="en-US" b="0" dirty="0"/>
              <a:t>설치 패키지 </a:t>
            </a:r>
            <a:r>
              <a:rPr lang="ko-KR" altLang="en-US" b="0" dirty="0" smtClean="0"/>
              <a:t>파일을 </a:t>
            </a:r>
            <a:r>
              <a:rPr lang="ko-KR" altLang="en-US" b="0" dirty="0" err="1"/>
              <a:t>더블클릭하여</a:t>
            </a:r>
            <a:r>
              <a:rPr lang="ko-KR" altLang="en-US" b="0" dirty="0"/>
              <a:t> 설치를 </a:t>
            </a:r>
            <a:r>
              <a:rPr lang="ko-KR" altLang="en-US" b="0" dirty="0" smtClean="0"/>
              <a:t>진행</a:t>
            </a:r>
            <a:r>
              <a:rPr lang="en-US" altLang="ko-KR" b="0" dirty="0" smtClean="0"/>
              <a:t>. </a:t>
            </a:r>
            <a:r>
              <a:rPr lang="ko-KR" altLang="en-US" b="0" dirty="0"/>
              <a:t>라이선스 규약을 확인하고 </a:t>
            </a:r>
            <a:r>
              <a:rPr lang="en-US" altLang="ko-KR" b="0" dirty="0"/>
              <a:t>&lt;Next&gt;</a:t>
            </a:r>
            <a:r>
              <a:rPr lang="ko-KR" altLang="en-US" b="0" dirty="0"/>
              <a:t>를 </a:t>
            </a:r>
            <a:r>
              <a:rPr lang="ko-KR" altLang="en-US" b="0" dirty="0" smtClean="0"/>
              <a:t>클릭</a:t>
            </a:r>
            <a:r>
              <a:rPr lang="en-US" altLang="ko-KR" b="0" dirty="0" smtClean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MySQL </a:t>
            </a:r>
            <a:r>
              <a:rPr lang="ko-KR" altLang="en-US" b="0" dirty="0"/>
              <a:t>개발 환경 구축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96" y="931818"/>
            <a:ext cx="8229600" cy="533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2852936"/>
            <a:ext cx="4578892" cy="342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19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 smtClean="0"/>
              <a:t>설치 </a:t>
            </a:r>
            <a:r>
              <a:rPr lang="ko-KR" altLang="en-US" b="0" dirty="0"/>
              <a:t>유형 선택하기</a:t>
            </a:r>
            <a:r>
              <a:rPr lang="en-US" altLang="ko-KR" b="0" dirty="0"/>
              <a:t>: </a:t>
            </a:r>
            <a:r>
              <a:rPr lang="ko-KR" altLang="en-US" b="0" dirty="0"/>
              <a:t>사용 목적에 맞게 </a:t>
            </a:r>
            <a:r>
              <a:rPr lang="en-US" altLang="ko-KR" b="0" dirty="0"/>
              <a:t>Setup Type</a:t>
            </a:r>
            <a:r>
              <a:rPr lang="ko-KR" altLang="en-US" b="0" dirty="0"/>
              <a:t>을 </a:t>
            </a:r>
            <a:r>
              <a:rPr lang="ko-KR" altLang="en-US" b="0" dirty="0" smtClean="0"/>
              <a:t>선택</a:t>
            </a:r>
            <a:r>
              <a:rPr lang="en-US" altLang="ko-KR" b="0" dirty="0" smtClean="0"/>
              <a:t>. </a:t>
            </a:r>
            <a:r>
              <a:rPr lang="ko-KR" altLang="en-US" b="0" dirty="0"/>
              <a:t>여기서는 ‘</a:t>
            </a:r>
            <a:r>
              <a:rPr lang="en-US" altLang="ko-KR" b="0" dirty="0"/>
              <a:t>Custom</a:t>
            </a:r>
            <a:r>
              <a:rPr lang="ko-KR" altLang="en-US" b="0" dirty="0"/>
              <a:t>’을 </a:t>
            </a:r>
            <a:r>
              <a:rPr lang="ko-KR" altLang="en-US" b="0" dirty="0" smtClean="0"/>
              <a:t>선택하고</a:t>
            </a:r>
            <a:r>
              <a:rPr lang="en-US" altLang="ko-KR" b="0" dirty="0" smtClean="0"/>
              <a:t>&lt;</a:t>
            </a:r>
            <a:r>
              <a:rPr lang="en-US" altLang="ko-KR" b="0" dirty="0"/>
              <a:t>Next&gt;</a:t>
            </a:r>
            <a:r>
              <a:rPr lang="ko-KR" altLang="en-US" b="0" dirty="0"/>
              <a:t>를 </a:t>
            </a:r>
            <a:r>
              <a:rPr lang="ko-KR" altLang="en-US" b="0" dirty="0" smtClean="0"/>
              <a:t>클릭</a:t>
            </a:r>
            <a:r>
              <a:rPr lang="en-US" altLang="ko-KR" b="0" dirty="0" smtClean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MySQL </a:t>
            </a:r>
            <a:r>
              <a:rPr lang="ko-KR" altLang="en-US" b="0" dirty="0"/>
              <a:t>개발 환경 구축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916832"/>
            <a:ext cx="5177676" cy="387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47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 smtClean="0"/>
              <a:t>설치 </a:t>
            </a:r>
            <a:r>
              <a:rPr lang="ko-KR" altLang="en-US" b="0" dirty="0"/>
              <a:t>대상 선택하기</a:t>
            </a:r>
            <a:r>
              <a:rPr lang="en-US" altLang="ko-KR" b="0" dirty="0"/>
              <a:t>: </a:t>
            </a:r>
            <a:r>
              <a:rPr lang="ko-KR" altLang="en-US" b="0" dirty="0"/>
              <a:t>설치 대상을 선택하는 화면의 왼쪽 목록에서 </a:t>
            </a:r>
            <a:r>
              <a:rPr lang="en-US" altLang="ko-KR" b="0" dirty="0"/>
              <a:t>MySQL Server</a:t>
            </a:r>
            <a:r>
              <a:rPr lang="ko-KR" altLang="en-US" b="0" dirty="0"/>
              <a:t>의 아래쪽에 </a:t>
            </a:r>
            <a:r>
              <a:rPr lang="ko-KR" altLang="en-US" b="0" dirty="0" smtClean="0"/>
              <a:t>있는 </a:t>
            </a:r>
            <a:r>
              <a:rPr lang="ko-KR" altLang="en-US" b="0" dirty="0"/>
              <a:t>‘</a:t>
            </a:r>
            <a:r>
              <a:rPr lang="en-US" altLang="ko-KR" b="0" dirty="0"/>
              <a:t>MySQL Server 5.7.21-X64’</a:t>
            </a:r>
            <a:r>
              <a:rPr lang="ko-KR" altLang="en-US" b="0" dirty="0"/>
              <a:t>와 </a:t>
            </a:r>
            <a:r>
              <a:rPr lang="en-US" altLang="ko-KR" b="0" dirty="0"/>
              <a:t>MySQL Connectors</a:t>
            </a:r>
            <a:r>
              <a:rPr lang="ko-KR" altLang="en-US" b="0" dirty="0"/>
              <a:t>의 아래쪽에 있는 ‘</a:t>
            </a:r>
            <a:r>
              <a:rPr lang="en-US" altLang="ko-KR" b="0" dirty="0" smtClean="0"/>
              <a:t>Connection/ODBC5.3.9-X64</a:t>
            </a:r>
            <a:r>
              <a:rPr lang="ko-KR" altLang="en-US" b="0" dirty="0"/>
              <a:t>’를 선택한 후 오른쪽 방향 초록색 화살표를 클릭하여 오른쪽의 목록으로 </a:t>
            </a:r>
            <a:r>
              <a:rPr lang="ko-KR" altLang="en-US" b="0" dirty="0" smtClean="0"/>
              <a:t>이동하고</a:t>
            </a:r>
            <a:r>
              <a:rPr lang="en-US" altLang="ko-KR" b="0" dirty="0" smtClean="0"/>
              <a:t>&lt;</a:t>
            </a:r>
            <a:r>
              <a:rPr lang="en-US" altLang="ko-KR" b="0" dirty="0"/>
              <a:t>Next&gt;</a:t>
            </a:r>
            <a:r>
              <a:rPr lang="ko-KR" altLang="en-US" b="0" dirty="0"/>
              <a:t>를 </a:t>
            </a:r>
            <a:r>
              <a:rPr lang="ko-KR" altLang="en-US" b="0" dirty="0" smtClean="0"/>
              <a:t>클릭</a:t>
            </a:r>
            <a:r>
              <a:rPr lang="en-US" altLang="ko-KR" b="0" dirty="0" smtClean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MySQL </a:t>
            </a:r>
            <a:r>
              <a:rPr lang="ko-KR" altLang="en-US" b="0" dirty="0"/>
              <a:t>개발 환경 구축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276872"/>
            <a:ext cx="5681732" cy="425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32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 smtClean="0"/>
              <a:t>설치 </a:t>
            </a:r>
            <a:r>
              <a:rPr lang="ko-KR" altLang="en-US" b="0" dirty="0"/>
              <a:t>경로 설정하기</a:t>
            </a:r>
            <a:r>
              <a:rPr lang="en-US" altLang="ko-KR" b="0" dirty="0"/>
              <a:t>: MySQL</a:t>
            </a:r>
            <a:r>
              <a:rPr lang="ko-KR" altLang="en-US" b="0" dirty="0"/>
              <a:t>을 설치할 디렉터리와 데이터를 설치할 디렉터리를 설정하는 </a:t>
            </a:r>
            <a:r>
              <a:rPr lang="ko-KR" altLang="en-US" b="0" dirty="0" smtClean="0"/>
              <a:t>화면에서 디폴트 </a:t>
            </a:r>
            <a:r>
              <a:rPr lang="ko-KR" altLang="en-US" b="0" dirty="0"/>
              <a:t>디렉터리를 변경하지 않아도 상관없습니다</a:t>
            </a:r>
            <a:r>
              <a:rPr lang="en-US" altLang="ko-KR" b="0" dirty="0"/>
              <a:t>. </a:t>
            </a:r>
            <a:r>
              <a:rPr lang="ko-KR" altLang="en-US" b="0" dirty="0"/>
              <a:t>설치 경로를 설정한 후 </a:t>
            </a:r>
            <a:r>
              <a:rPr lang="en-US" altLang="ko-KR" b="0" dirty="0"/>
              <a:t>&lt;Next&gt;</a:t>
            </a:r>
            <a:r>
              <a:rPr lang="ko-KR" altLang="en-US" b="0" dirty="0"/>
              <a:t>를 클릭합니다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MySQL </a:t>
            </a:r>
            <a:r>
              <a:rPr lang="ko-KR" altLang="en-US" b="0" dirty="0"/>
              <a:t>개발 환경 구축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276872"/>
            <a:ext cx="5890856" cy="429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09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설치 대상 설치하기</a:t>
            </a:r>
            <a:r>
              <a:rPr lang="en-US" altLang="ko-KR" b="0" dirty="0"/>
              <a:t>: </a:t>
            </a:r>
            <a:r>
              <a:rPr lang="ko-KR" altLang="en-US" b="0" dirty="0"/>
              <a:t>설치 확인 화면에서 </a:t>
            </a:r>
            <a:r>
              <a:rPr lang="en-US" altLang="ko-KR" b="0" dirty="0"/>
              <a:t>&lt;Execute&gt;</a:t>
            </a:r>
            <a:r>
              <a:rPr lang="ko-KR" altLang="en-US" b="0" dirty="0"/>
              <a:t>를 클릭하여 설치를 시작합니다</a:t>
            </a:r>
            <a:r>
              <a:rPr lang="en-US" altLang="ko-KR" b="0" dirty="0"/>
              <a:t>. </a:t>
            </a:r>
            <a:r>
              <a:rPr lang="ko-KR" altLang="en-US" b="0" dirty="0"/>
              <a:t>설치가 </a:t>
            </a:r>
            <a:r>
              <a:rPr lang="ko-KR" altLang="en-US" b="0" dirty="0" smtClean="0"/>
              <a:t>완료되어 </a:t>
            </a:r>
            <a:r>
              <a:rPr lang="ko-KR" altLang="en-US" b="0" dirty="0"/>
              <a:t>설치 목록에 초록색 체크가 표시되면 </a:t>
            </a:r>
            <a:r>
              <a:rPr lang="en-US" altLang="ko-KR" b="0" dirty="0"/>
              <a:t>&lt;Next&gt;</a:t>
            </a:r>
            <a:r>
              <a:rPr lang="ko-KR" altLang="en-US" b="0" dirty="0"/>
              <a:t>를 클릭합니다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MySQL </a:t>
            </a:r>
            <a:r>
              <a:rPr lang="ko-KR" altLang="en-US" b="0" dirty="0"/>
              <a:t>개발 환경 구축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16" y="2852936"/>
            <a:ext cx="4824536" cy="36123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2204864"/>
            <a:ext cx="4866724" cy="364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289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b="0" dirty="0"/>
              <a:t>초기 설정 구성하기</a:t>
            </a:r>
            <a:r>
              <a:rPr lang="en-US" altLang="ko-KR" b="0" dirty="0"/>
              <a:t>: </a:t>
            </a:r>
            <a:r>
              <a:rPr lang="ko-KR" altLang="en-US" b="0" dirty="0"/>
              <a:t>설치된 </a:t>
            </a:r>
            <a:r>
              <a:rPr lang="en-US" altLang="ko-KR" b="0" dirty="0"/>
              <a:t>MySQL</a:t>
            </a:r>
            <a:r>
              <a:rPr lang="ko-KR" altLang="en-US" b="0" dirty="0"/>
              <a:t>의 초기 설정을 시작합니다</a:t>
            </a:r>
            <a:r>
              <a:rPr lang="en-US" altLang="ko-KR" b="0" dirty="0"/>
              <a:t>. root </a:t>
            </a:r>
            <a:r>
              <a:rPr lang="ko-KR" altLang="en-US" b="0" dirty="0"/>
              <a:t>계정의 비밀번호 설정 </a:t>
            </a:r>
            <a:r>
              <a:rPr lang="ko-KR" altLang="en-US" b="0" dirty="0" smtClean="0"/>
              <a:t>화면이 나올 </a:t>
            </a:r>
            <a:r>
              <a:rPr lang="ko-KR" altLang="en-US" b="0" dirty="0"/>
              <a:t>때까지 모든 기본 설정을 그대로 두고 </a:t>
            </a:r>
            <a:r>
              <a:rPr lang="en-US" altLang="ko-KR" b="0" dirty="0"/>
              <a:t>&lt;Next&gt;</a:t>
            </a:r>
            <a:r>
              <a:rPr lang="ko-KR" altLang="en-US" b="0" dirty="0"/>
              <a:t>를 클릭합니다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MySQL </a:t>
            </a:r>
            <a:r>
              <a:rPr lang="ko-KR" altLang="en-US" b="0" dirty="0"/>
              <a:t>개발 환경 구축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8172450" cy="5143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67" y="2780928"/>
            <a:ext cx="4512827" cy="33789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144082"/>
            <a:ext cx="4392427" cy="32888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3348883"/>
            <a:ext cx="4524047" cy="33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021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b="0" dirty="0"/>
              <a:t>root </a:t>
            </a:r>
            <a:r>
              <a:rPr lang="ko-KR" altLang="en-US" b="0" dirty="0"/>
              <a:t>계정의 비밀번호 설정하기</a:t>
            </a:r>
            <a:r>
              <a:rPr lang="en-US" altLang="ko-KR" b="0" dirty="0"/>
              <a:t>: root </a:t>
            </a:r>
            <a:r>
              <a:rPr lang="ko-KR" altLang="en-US" b="0" dirty="0"/>
              <a:t>계정의 비밀번호 설정과 계정 추가 화면에서 관리자 </a:t>
            </a:r>
            <a:r>
              <a:rPr lang="ko-KR" altLang="en-US" b="0" dirty="0" smtClean="0"/>
              <a:t>계정인</a:t>
            </a:r>
            <a:r>
              <a:rPr lang="en-US" altLang="ko-KR" b="0" dirty="0" smtClean="0"/>
              <a:t>root </a:t>
            </a:r>
            <a:r>
              <a:rPr lang="ko-KR" altLang="en-US" b="0" dirty="0"/>
              <a:t>계정의 비밀번호를 설정하고</a:t>
            </a:r>
            <a:r>
              <a:rPr lang="en-US" altLang="ko-KR" b="0" dirty="0"/>
              <a:t>(‘1234</a:t>
            </a:r>
            <a:r>
              <a:rPr lang="ko-KR" altLang="en-US" b="0" dirty="0"/>
              <a:t>’를 입력</a:t>
            </a:r>
            <a:r>
              <a:rPr lang="en-US" altLang="ko-KR" b="0" dirty="0"/>
              <a:t>) </a:t>
            </a:r>
            <a:r>
              <a:rPr lang="ko-KR" altLang="en-US" b="0" dirty="0"/>
              <a:t>계정의 추가는 생략합니다</a:t>
            </a:r>
            <a:r>
              <a:rPr lang="en-US" altLang="ko-KR" b="0" dirty="0"/>
              <a:t>. </a:t>
            </a:r>
            <a:r>
              <a:rPr lang="ko-KR" altLang="en-US" b="0" dirty="0"/>
              <a:t>설정한 후 </a:t>
            </a:r>
            <a:r>
              <a:rPr lang="en-US" altLang="ko-KR" b="0" dirty="0"/>
              <a:t>&lt;Next&gt;</a:t>
            </a:r>
            <a:r>
              <a:rPr lang="ko-KR" altLang="en-US" b="0" dirty="0"/>
              <a:t>를 </a:t>
            </a:r>
            <a:r>
              <a:rPr lang="ko-KR" altLang="en-US" b="0" dirty="0" smtClean="0"/>
              <a:t>클릭합니다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MySQL </a:t>
            </a:r>
            <a:r>
              <a:rPr lang="ko-KR" altLang="en-US" b="0" dirty="0"/>
              <a:t>개발 환경 구축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492896"/>
            <a:ext cx="5249684" cy="320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97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설치 진행 및 완료하기</a:t>
            </a:r>
            <a:r>
              <a:rPr lang="en-US" altLang="ko-KR" b="0" dirty="0"/>
              <a:t>: Windows Service </a:t>
            </a:r>
            <a:r>
              <a:rPr lang="ko-KR" altLang="en-US" b="0" dirty="0"/>
              <a:t>설정 화면부터는 각 설치 단계마다 모든 기본 설정을 </a:t>
            </a:r>
            <a:r>
              <a:rPr lang="ko-KR" altLang="en-US" b="0" dirty="0" smtClean="0"/>
              <a:t>그대로 </a:t>
            </a:r>
            <a:r>
              <a:rPr lang="ko-KR" altLang="en-US" b="0" dirty="0"/>
              <a:t>두고 </a:t>
            </a:r>
            <a:r>
              <a:rPr lang="en-US" altLang="ko-KR" b="0" dirty="0"/>
              <a:t>&lt;Next&gt;</a:t>
            </a:r>
            <a:r>
              <a:rPr lang="ko-KR" altLang="en-US" b="0" dirty="0"/>
              <a:t>나 </a:t>
            </a:r>
            <a:r>
              <a:rPr lang="en-US" altLang="ko-KR" b="0" dirty="0"/>
              <a:t>&lt;Execute&gt;</a:t>
            </a:r>
            <a:r>
              <a:rPr lang="ko-KR" altLang="en-US" b="0" dirty="0"/>
              <a:t>를 클릭합니다</a:t>
            </a:r>
            <a:r>
              <a:rPr lang="en-US" altLang="ko-KR" b="0" dirty="0"/>
              <a:t>. </a:t>
            </a:r>
            <a:r>
              <a:rPr lang="ko-KR" altLang="en-US" b="0" dirty="0"/>
              <a:t>설치 진행 작업의 완료로 </a:t>
            </a:r>
            <a:r>
              <a:rPr lang="en-US" altLang="ko-KR" b="0" dirty="0"/>
              <a:t>&lt;Finish&gt; </a:t>
            </a:r>
            <a:r>
              <a:rPr lang="ko-KR" altLang="en-US" b="0" dirty="0"/>
              <a:t>버튼이 나오면 </a:t>
            </a:r>
            <a:r>
              <a:rPr lang="ko-KR" altLang="en-US" b="0" dirty="0" smtClean="0"/>
              <a:t>클릭합니다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MySQL </a:t>
            </a:r>
            <a:r>
              <a:rPr lang="ko-KR" altLang="en-US" b="0" dirty="0"/>
              <a:t>개발 환경 구축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49" y="2179312"/>
            <a:ext cx="4610916" cy="34284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717" y="2636912"/>
            <a:ext cx="4610916" cy="34284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3055339"/>
            <a:ext cx="4863556" cy="361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35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12776"/>
            <a:ext cx="5328592" cy="3904562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MySQL </a:t>
            </a:r>
            <a:r>
              <a:rPr lang="ko-KR" altLang="en-US" b="0" dirty="0"/>
              <a:t>개발 환경 구축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276872"/>
            <a:ext cx="5328592" cy="390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62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27"/>
          <p:cNvSpPr>
            <a:spLocks noGrp="1"/>
          </p:cNvSpPr>
          <p:nvPr>
            <p:ph sz="quarter" idx="10"/>
          </p:nvPr>
        </p:nvSpPr>
        <p:spPr>
          <a:xfrm>
            <a:off x="263436" y="1016726"/>
            <a:ext cx="8568000" cy="5580625"/>
          </a:xfrm>
        </p:spPr>
        <p:txBody>
          <a:bodyPr/>
          <a:lstStyle/>
          <a:p>
            <a:endParaRPr lang="en-US" altLang="ko-KR" dirty="0"/>
          </a:p>
        </p:txBody>
      </p:sp>
      <p:sp>
        <p:nvSpPr>
          <p:cNvPr id="34" name="Rectangle 3">
            <a:extLst>
              <a:ext uri="{FF2B5EF4-FFF2-40B4-BE49-F238E27FC236}">
                <a16:creationId xmlns="" xmlns:a16="http://schemas.microsoft.com/office/drawing/2014/main" id="{F71D86D2-9A5A-436C-BF82-D67BDBFA3162}"/>
              </a:ext>
            </a:extLst>
          </p:cNvPr>
          <p:cNvSpPr/>
          <p:nvPr/>
        </p:nvSpPr>
        <p:spPr>
          <a:xfrm>
            <a:off x="1087060" y="1125017"/>
            <a:ext cx="7085340" cy="545486"/>
          </a:xfrm>
          <a:prstGeom prst="rect">
            <a:avLst/>
          </a:prstGeom>
          <a:solidFill>
            <a:srgbClr val="D6E7E6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5" name="TextBox 12">
            <a:extLst>
              <a:ext uri="{FF2B5EF4-FFF2-40B4-BE49-F238E27FC236}">
                <a16:creationId xmlns="" xmlns:a16="http://schemas.microsoft.com/office/drawing/2014/main" id="{40D9FBBA-2095-4493-930B-54EB43818DE9}"/>
              </a:ext>
            </a:extLst>
          </p:cNvPr>
          <p:cNvSpPr txBox="1"/>
          <p:nvPr/>
        </p:nvSpPr>
        <p:spPr bwMode="auto">
          <a:xfrm>
            <a:off x="1683837" y="1219842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데이터베이스의 개요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Oval 4">
            <a:extLst>
              <a:ext uri="{FF2B5EF4-FFF2-40B4-BE49-F238E27FC236}">
                <a16:creationId xmlns="" xmlns:a16="http://schemas.microsoft.com/office/drawing/2014/main" id="{2A9FECBD-702A-4BA1-88AB-67BBCAFAED1F}"/>
              </a:ext>
            </a:extLst>
          </p:cNvPr>
          <p:cNvSpPr/>
          <p:nvPr/>
        </p:nvSpPr>
        <p:spPr>
          <a:xfrm>
            <a:off x="755576" y="1094712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50C1B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534BF5C5-2F04-4802-A8CF-73191AEB43D8}"/>
              </a:ext>
            </a:extLst>
          </p:cNvPr>
          <p:cNvSpPr txBox="1"/>
          <p:nvPr/>
        </p:nvSpPr>
        <p:spPr>
          <a:xfrm>
            <a:off x="879457" y="1175362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17928F"/>
                </a:solidFill>
                <a:cs typeface="Arial" pitchFamily="34" charset="0"/>
              </a:rPr>
              <a:t>1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sp>
        <p:nvSpPr>
          <p:cNvPr id="38" name="Rectangle 31">
            <a:extLst>
              <a:ext uri="{FF2B5EF4-FFF2-40B4-BE49-F238E27FC236}">
                <a16:creationId xmlns="" xmlns:a16="http://schemas.microsoft.com/office/drawing/2014/main" id="{F87AFBBE-263B-456C-A0CE-E79DEEC79E2B}"/>
              </a:ext>
            </a:extLst>
          </p:cNvPr>
          <p:cNvSpPr/>
          <p:nvPr/>
        </p:nvSpPr>
        <p:spPr>
          <a:xfrm>
            <a:off x="1059502" y="1773090"/>
            <a:ext cx="7116018" cy="545486"/>
          </a:xfrm>
          <a:prstGeom prst="rect">
            <a:avLst/>
          </a:prstGeom>
          <a:solidFill>
            <a:srgbClr val="D6E7E6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9" name="TextBox 12">
            <a:extLst>
              <a:ext uri="{FF2B5EF4-FFF2-40B4-BE49-F238E27FC236}">
                <a16:creationId xmlns="" xmlns:a16="http://schemas.microsoft.com/office/drawing/2014/main" id="{C1C8BBBE-666B-476A-B7E7-D3888F6B2AC5}"/>
              </a:ext>
            </a:extLst>
          </p:cNvPr>
          <p:cNvSpPr txBox="1"/>
          <p:nvPr/>
        </p:nvSpPr>
        <p:spPr bwMode="auto">
          <a:xfrm>
            <a:off x="1683837" y="1867915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MySQL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 구축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Oval 33">
            <a:extLst>
              <a:ext uri="{FF2B5EF4-FFF2-40B4-BE49-F238E27FC236}">
                <a16:creationId xmlns="" xmlns:a16="http://schemas.microsoft.com/office/drawing/2014/main" id="{72F09F89-0230-43A5-A4A3-5239F66A6865}"/>
              </a:ext>
            </a:extLst>
          </p:cNvPr>
          <p:cNvSpPr/>
          <p:nvPr/>
        </p:nvSpPr>
        <p:spPr>
          <a:xfrm>
            <a:off x="755576" y="1742784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rgbClr val="40C4C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50C1BE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27036CA4-28CD-44F9-B258-DDA77AD699B0}"/>
              </a:ext>
            </a:extLst>
          </p:cNvPr>
          <p:cNvSpPr txBox="1"/>
          <p:nvPr/>
        </p:nvSpPr>
        <p:spPr>
          <a:xfrm>
            <a:off x="879457" y="1823435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17928F"/>
                </a:solidFill>
                <a:cs typeface="Arial" pitchFamily="34" charset="0"/>
              </a:rPr>
              <a:t>2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sp>
        <p:nvSpPr>
          <p:cNvPr id="42" name="Rectangle 36">
            <a:extLst>
              <a:ext uri="{FF2B5EF4-FFF2-40B4-BE49-F238E27FC236}">
                <a16:creationId xmlns="" xmlns:a16="http://schemas.microsoft.com/office/drawing/2014/main" id="{A1D087A5-BC02-4A12-A503-0123A850BC88}"/>
              </a:ext>
            </a:extLst>
          </p:cNvPr>
          <p:cNvSpPr/>
          <p:nvPr/>
        </p:nvSpPr>
        <p:spPr>
          <a:xfrm>
            <a:off x="1087060" y="2421162"/>
            <a:ext cx="7085340" cy="545486"/>
          </a:xfrm>
          <a:prstGeom prst="rect">
            <a:avLst/>
          </a:prstGeom>
          <a:solidFill>
            <a:srgbClr val="E2F1F0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3" name="TextBox 12">
            <a:extLst>
              <a:ext uri="{FF2B5EF4-FFF2-40B4-BE49-F238E27FC236}">
                <a16:creationId xmlns="" xmlns:a16="http://schemas.microsoft.com/office/drawing/2014/main" id="{228991CF-971D-4BD1-9444-A3ADF601E98D}"/>
              </a:ext>
            </a:extLst>
          </p:cNvPr>
          <p:cNvSpPr txBox="1"/>
          <p:nvPr/>
        </p:nvSpPr>
        <p:spPr bwMode="auto">
          <a:xfrm>
            <a:off x="1683837" y="2515987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통합 개발 환경과 데이터베이스 연동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Oval 38">
            <a:extLst>
              <a:ext uri="{FF2B5EF4-FFF2-40B4-BE49-F238E27FC236}">
                <a16:creationId xmlns="" xmlns:a16="http://schemas.microsoft.com/office/drawing/2014/main" id="{EFB909A1-2553-431D-8951-2FCAB83352F3}"/>
              </a:ext>
            </a:extLst>
          </p:cNvPr>
          <p:cNvSpPr/>
          <p:nvPr/>
        </p:nvSpPr>
        <p:spPr>
          <a:xfrm>
            <a:off x="755576" y="2390856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516723D6-6106-4E80-84D8-C064B79C73D4}"/>
              </a:ext>
            </a:extLst>
          </p:cNvPr>
          <p:cNvSpPr txBox="1"/>
          <p:nvPr/>
        </p:nvSpPr>
        <p:spPr>
          <a:xfrm>
            <a:off x="879457" y="2471508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17928F"/>
                </a:solidFill>
                <a:cs typeface="Arial" pitchFamily="34" charset="0"/>
              </a:rPr>
              <a:t>3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sp>
        <p:nvSpPr>
          <p:cNvPr id="20" name="Rectangle 36">
            <a:extLst>
              <a:ext uri="{FF2B5EF4-FFF2-40B4-BE49-F238E27FC236}">
                <a16:creationId xmlns="" xmlns:a16="http://schemas.microsoft.com/office/drawing/2014/main" id="{DF00DCCC-102E-4145-BABA-D22898295518}"/>
              </a:ext>
            </a:extLst>
          </p:cNvPr>
          <p:cNvSpPr/>
          <p:nvPr/>
        </p:nvSpPr>
        <p:spPr>
          <a:xfrm>
            <a:off x="1087060" y="3069234"/>
            <a:ext cx="7085340" cy="545486"/>
          </a:xfrm>
          <a:prstGeom prst="rect">
            <a:avLst/>
          </a:prstGeom>
          <a:solidFill>
            <a:srgbClr val="E2F1F0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="" xmlns:a16="http://schemas.microsoft.com/office/drawing/2014/main" id="{303F313C-C501-479B-9D28-10531B623A70}"/>
              </a:ext>
            </a:extLst>
          </p:cNvPr>
          <p:cNvSpPr txBox="1"/>
          <p:nvPr/>
        </p:nvSpPr>
        <p:spPr bwMode="auto">
          <a:xfrm>
            <a:off x="1683837" y="3164059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latin typeface="맑은 고딕" panose="020B0503020000020004" pitchFamily="50" charset="-127"/>
              </a:rPr>
              <a:t>MySQL </a:t>
            </a:r>
            <a:r>
              <a:rPr lang="ko-KR" altLang="en-US" b="1" dirty="0" smtClean="0">
                <a:latin typeface="맑은 고딕" panose="020B0503020000020004" pitchFamily="50" charset="-127"/>
              </a:rPr>
              <a:t>기본 명령어</a:t>
            </a:r>
            <a:endParaRPr lang="ko-KR" altLang="en-US" b="1" dirty="0">
              <a:latin typeface="맑은 고딕" panose="020B0503020000020004" pitchFamily="50" charset="-127"/>
            </a:endParaRPr>
          </a:p>
        </p:txBody>
      </p:sp>
      <p:sp>
        <p:nvSpPr>
          <p:cNvPr id="22" name="Oval 38">
            <a:extLst>
              <a:ext uri="{FF2B5EF4-FFF2-40B4-BE49-F238E27FC236}">
                <a16:creationId xmlns="" xmlns:a16="http://schemas.microsoft.com/office/drawing/2014/main" id="{D68CA34E-6EE0-4926-ABBC-012D5C2B9515}"/>
              </a:ext>
            </a:extLst>
          </p:cNvPr>
          <p:cNvSpPr/>
          <p:nvPr/>
        </p:nvSpPr>
        <p:spPr>
          <a:xfrm>
            <a:off x="755576" y="3038928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041026EB-829B-4499-8EEA-C09E64B8D656}"/>
              </a:ext>
            </a:extLst>
          </p:cNvPr>
          <p:cNvSpPr txBox="1"/>
          <p:nvPr/>
        </p:nvSpPr>
        <p:spPr>
          <a:xfrm>
            <a:off x="879457" y="3119581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17928F"/>
                </a:solidFill>
                <a:cs typeface="Arial" pitchFamily="34" charset="0"/>
              </a:rPr>
              <a:t>4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sp>
        <p:nvSpPr>
          <p:cNvPr id="24" name="Rectangle 36">
            <a:extLst>
              <a:ext uri="{FF2B5EF4-FFF2-40B4-BE49-F238E27FC236}">
                <a16:creationId xmlns="" xmlns:a16="http://schemas.microsoft.com/office/drawing/2014/main" id="{A1D087A5-BC02-4A12-A503-0123A850BC88}"/>
              </a:ext>
            </a:extLst>
          </p:cNvPr>
          <p:cNvSpPr/>
          <p:nvPr/>
        </p:nvSpPr>
        <p:spPr>
          <a:xfrm>
            <a:off x="1087060" y="3717306"/>
            <a:ext cx="7085340" cy="545486"/>
          </a:xfrm>
          <a:prstGeom prst="rect">
            <a:avLst/>
          </a:prstGeom>
          <a:solidFill>
            <a:srgbClr val="E2F1F0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="" xmlns:a16="http://schemas.microsoft.com/office/drawing/2014/main" id="{228991CF-971D-4BD1-9444-A3ADF601E98D}"/>
              </a:ext>
            </a:extLst>
          </p:cNvPr>
          <p:cNvSpPr txBox="1"/>
          <p:nvPr/>
        </p:nvSpPr>
        <p:spPr bwMode="auto">
          <a:xfrm>
            <a:off x="1683837" y="3812131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latin typeface="맑은 고딕" panose="020B0503020000020004" pitchFamily="50" charset="-127"/>
              </a:rPr>
              <a:t>[</a:t>
            </a:r>
            <a:r>
              <a:rPr lang="ko-KR" altLang="en-US" b="1" dirty="0">
                <a:latin typeface="맑은 고딕" panose="020B0503020000020004" pitchFamily="50" charset="-127"/>
              </a:rPr>
              <a:t>웹 쇼핑몰</a:t>
            </a:r>
            <a:r>
              <a:rPr lang="en-US" altLang="ko-KR" b="1" dirty="0" smtClean="0">
                <a:latin typeface="맑은 고딕" panose="020B0503020000020004" pitchFamily="50" charset="-127"/>
              </a:rPr>
              <a:t>] </a:t>
            </a:r>
            <a:r>
              <a:rPr lang="ko-KR" altLang="en-US" b="1" dirty="0" smtClean="0">
                <a:latin typeface="맑은 고딕" panose="020B0503020000020004" pitchFamily="50" charset="-127"/>
              </a:rPr>
              <a:t>상품 관리 테이블 생성 및 상품 등록하기</a:t>
            </a:r>
            <a:endParaRPr lang="ko-KR" altLang="en-US" b="1" dirty="0">
              <a:latin typeface="맑은 고딕" panose="020B0503020000020004" pitchFamily="50" charset="-127"/>
            </a:endParaRPr>
          </a:p>
        </p:txBody>
      </p:sp>
      <p:sp>
        <p:nvSpPr>
          <p:cNvPr id="26" name="Oval 38">
            <a:extLst>
              <a:ext uri="{FF2B5EF4-FFF2-40B4-BE49-F238E27FC236}">
                <a16:creationId xmlns="" xmlns:a16="http://schemas.microsoft.com/office/drawing/2014/main" id="{EFB909A1-2553-431D-8951-2FCAB83352F3}"/>
              </a:ext>
            </a:extLst>
          </p:cNvPr>
          <p:cNvSpPr/>
          <p:nvPr/>
        </p:nvSpPr>
        <p:spPr>
          <a:xfrm>
            <a:off x="755576" y="3687000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516723D6-6106-4E80-84D8-C064B79C73D4}"/>
              </a:ext>
            </a:extLst>
          </p:cNvPr>
          <p:cNvSpPr txBox="1"/>
          <p:nvPr/>
        </p:nvSpPr>
        <p:spPr>
          <a:xfrm>
            <a:off x="879457" y="3767652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17928F"/>
                </a:solidFill>
                <a:cs typeface="Arial" pitchFamily="34" charset="0"/>
              </a:rPr>
              <a:t>5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18" y="4507875"/>
            <a:ext cx="7747821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101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b="0" dirty="0"/>
              <a:t>윈도우의 </a:t>
            </a:r>
            <a:r>
              <a:rPr lang="en-US" altLang="ko-KR" b="0" dirty="0"/>
              <a:t>&lt;</a:t>
            </a:r>
            <a:r>
              <a:rPr lang="ko-KR" altLang="en-US" b="0" dirty="0"/>
              <a:t>시작</a:t>
            </a:r>
            <a:r>
              <a:rPr lang="en-US" altLang="ko-KR" b="0" dirty="0"/>
              <a:t>&gt; </a:t>
            </a:r>
            <a:r>
              <a:rPr lang="ko-KR" altLang="en-US" b="0" dirty="0"/>
              <a:t>버튼을 클릭하여 </a:t>
            </a:r>
            <a:r>
              <a:rPr lang="en-US" altLang="ko-KR" b="0" dirty="0"/>
              <a:t>MySQL 5.7 Command Line Client</a:t>
            </a:r>
            <a:r>
              <a:rPr lang="ko-KR" altLang="en-US" b="0" dirty="0"/>
              <a:t>를 실행한 후 </a:t>
            </a:r>
            <a:r>
              <a:rPr lang="en-US" altLang="ko-KR" b="0" dirty="0"/>
              <a:t>root </a:t>
            </a:r>
            <a:r>
              <a:rPr lang="ko-KR" altLang="en-US" b="0" dirty="0" smtClean="0"/>
              <a:t>계정의 비밀번호를 </a:t>
            </a:r>
            <a:r>
              <a:rPr lang="ko-KR" altLang="en-US" b="0" dirty="0"/>
              <a:t>입력하여 </a:t>
            </a:r>
            <a:r>
              <a:rPr lang="en-US" altLang="ko-KR" b="0" dirty="0"/>
              <a:t>MySQL</a:t>
            </a:r>
            <a:r>
              <a:rPr lang="ko-KR" altLang="en-US" b="0" dirty="0"/>
              <a:t>이 제대로 설치되었는지 확인해봅니다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MySQL </a:t>
            </a:r>
            <a:r>
              <a:rPr lang="ko-KR" altLang="en-US" b="0" dirty="0"/>
              <a:t>개발 환경 구축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55" y="931818"/>
            <a:ext cx="8181975" cy="523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502" y="2949981"/>
            <a:ext cx="553402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82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2.2 MySQL </a:t>
            </a:r>
            <a:r>
              <a:rPr lang="ko-KR" altLang="en-US" dirty="0"/>
              <a:t>드라이버 다운로드 및 </a:t>
            </a:r>
            <a:r>
              <a:rPr lang="ko-KR" altLang="en-US" dirty="0" smtClean="0"/>
              <a:t>설치하기</a:t>
            </a:r>
            <a:endParaRPr lang="en-US" altLang="ko-KR" dirty="0" smtClean="0"/>
          </a:p>
          <a:p>
            <a:endParaRPr lang="en-US" altLang="ko-KR" b="0" dirty="0"/>
          </a:p>
          <a:p>
            <a:endParaRPr lang="en-US" altLang="ko-KR" b="0" dirty="0" smtClean="0"/>
          </a:p>
          <a:p>
            <a:pPr lvl="1"/>
            <a:r>
              <a:rPr lang="en-US" altLang="ko-KR" b="0" dirty="0" smtClean="0"/>
              <a:t>MySQL </a:t>
            </a:r>
            <a:r>
              <a:rPr lang="ko-KR" altLang="en-US" b="0" dirty="0"/>
              <a:t>드라이버 다운로드 사이트에 접속하기</a:t>
            </a:r>
            <a:r>
              <a:rPr lang="en-US" altLang="ko-KR" b="0" dirty="0"/>
              <a:t>: </a:t>
            </a:r>
            <a:r>
              <a:rPr lang="ko-KR" altLang="en-US" b="0" dirty="0"/>
              <a:t>웹 브라우저에서 </a:t>
            </a:r>
            <a:r>
              <a:rPr lang="en-US" altLang="ko-KR" b="0" dirty="0"/>
              <a:t>MySQL </a:t>
            </a:r>
            <a:r>
              <a:rPr lang="ko-KR" altLang="en-US" b="0" dirty="0"/>
              <a:t>드라이버 다운로드 </a:t>
            </a:r>
            <a:r>
              <a:rPr lang="ko-KR" altLang="en-US" b="0" dirty="0" smtClean="0"/>
              <a:t>사이트</a:t>
            </a:r>
            <a:r>
              <a:rPr lang="en-US" altLang="ko-KR" b="0" dirty="0" smtClean="0"/>
              <a:t>https</a:t>
            </a:r>
            <a:r>
              <a:rPr lang="en-US" altLang="ko-KR" b="0" dirty="0"/>
              <a:t>://dev.mysql.com/downloads/connector/j/5.1.html)</a:t>
            </a:r>
            <a:r>
              <a:rPr lang="ko-KR" altLang="en-US" b="0" dirty="0"/>
              <a:t>에 접속하여 </a:t>
            </a:r>
            <a:r>
              <a:rPr lang="en-US" altLang="ko-KR" b="0" dirty="0"/>
              <a:t>[</a:t>
            </a:r>
            <a:r>
              <a:rPr lang="en-US" altLang="ko-KR" b="0" dirty="0" err="1" smtClean="0"/>
              <a:t>MySQLConnectors</a:t>
            </a:r>
            <a:r>
              <a:rPr lang="en-US" altLang="ko-KR" b="0" dirty="0"/>
              <a:t>]-[Connector/J]</a:t>
            </a:r>
            <a:r>
              <a:rPr lang="ko-KR" altLang="en-US" b="0" dirty="0"/>
              <a:t>를 선택합니다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MySQL </a:t>
            </a:r>
            <a:r>
              <a:rPr lang="ko-KR" altLang="en-US" b="0" dirty="0"/>
              <a:t>개발 환경 구축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82" y="1484784"/>
            <a:ext cx="8162925" cy="5048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40" y="3210487"/>
            <a:ext cx="4680520" cy="343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13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b="0" dirty="0" smtClean="0"/>
              <a:t>MySQL </a:t>
            </a:r>
            <a:r>
              <a:rPr lang="ko-KR" altLang="en-US" b="0" dirty="0"/>
              <a:t>드라이버 다운로드하기</a:t>
            </a:r>
            <a:r>
              <a:rPr lang="en-US" altLang="ko-KR" b="0" dirty="0"/>
              <a:t>: [Platform Independent (Architecture Independent), </a:t>
            </a:r>
            <a:r>
              <a:rPr lang="en-US" altLang="ko-KR" b="0" dirty="0" smtClean="0"/>
              <a:t>ZIP Archive</a:t>
            </a:r>
            <a:r>
              <a:rPr lang="en-US" altLang="ko-KR" b="0" dirty="0"/>
              <a:t>]</a:t>
            </a:r>
            <a:r>
              <a:rPr lang="ko-KR" altLang="en-US" b="0" dirty="0"/>
              <a:t>의 </a:t>
            </a:r>
            <a:r>
              <a:rPr lang="en-US" altLang="ko-KR" b="0" dirty="0"/>
              <a:t>&lt;Download&gt;</a:t>
            </a:r>
            <a:r>
              <a:rPr lang="ko-KR" altLang="en-US" b="0" dirty="0"/>
              <a:t>를 클릭하여 설치 파일을 </a:t>
            </a:r>
            <a:r>
              <a:rPr lang="ko-KR" altLang="en-US" b="0" dirty="0" err="1"/>
              <a:t>다운로드합니다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MySQL </a:t>
            </a:r>
            <a:r>
              <a:rPr lang="ko-KR" altLang="en-US" b="0" dirty="0"/>
              <a:t>개발 환경 구축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068353"/>
            <a:ext cx="7013156" cy="455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018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b="0" dirty="0" err="1" smtClean="0"/>
              <a:t>다운로드한</a:t>
            </a:r>
            <a:r>
              <a:rPr lang="ko-KR" altLang="en-US" b="0" dirty="0" smtClean="0"/>
              <a:t> </a:t>
            </a:r>
            <a:r>
              <a:rPr lang="ko-KR" altLang="en-US" b="0" dirty="0" err="1"/>
              <a:t>커넥트</a:t>
            </a:r>
            <a:r>
              <a:rPr lang="ko-KR" altLang="en-US" b="0" dirty="0"/>
              <a:t> 드라이버 </a:t>
            </a:r>
            <a:r>
              <a:rPr lang="en-US" altLang="ko-KR" b="0" dirty="0"/>
              <a:t>mysql-connector-java-8.0.11 </a:t>
            </a:r>
            <a:r>
              <a:rPr lang="ko-KR" altLang="en-US" b="0" dirty="0"/>
              <a:t>파일의 압축을 풉니다</a:t>
            </a:r>
            <a:r>
              <a:rPr lang="en-US" altLang="ko-KR" b="0" dirty="0" smtClean="0"/>
              <a:t>.</a:t>
            </a:r>
          </a:p>
          <a:p>
            <a:pPr lvl="1"/>
            <a:r>
              <a:rPr lang="ko-KR" altLang="en-US" b="0" dirty="0" smtClean="0"/>
              <a:t>압축을 </a:t>
            </a:r>
            <a:r>
              <a:rPr lang="ko-KR" altLang="en-US" b="0" dirty="0"/>
              <a:t>푼 폴더에 </a:t>
            </a:r>
            <a:r>
              <a:rPr lang="en-US" altLang="ko-KR" b="0" dirty="0"/>
              <a:t>mysql-connector-java-8.0.11.jar </a:t>
            </a:r>
            <a:r>
              <a:rPr lang="ko-KR" altLang="en-US" b="0" dirty="0"/>
              <a:t>파일을 복사하고 자바 설치 </a:t>
            </a:r>
            <a:r>
              <a:rPr lang="ko-KR" altLang="en-US" b="0" dirty="0" smtClean="0"/>
              <a:t>드라이버 </a:t>
            </a:r>
            <a:r>
              <a:rPr lang="en-US" altLang="ko-KR" b="0" dirty="0" smtClean="0"/>
              <a:t>JDK</a:t>
            </a:r>
            <a:r>
              <a:rPr lang="ko-KR" altLang="en-US" b="0" dirty="0"/>
              <a:t>버전</a:t>
            </a:r>
            <a:r>
              <a:rPr lang="en-US" altLang="ko-KR" b="0" dirty="0"/>
              <a:t>\lib(C:\Program Files\Java\jdk-9.0.4\lib) </a:t>
            </a:r>
            <a:r>
              <a:rPr lang="ko-KR" altLang="en-US" b="0" dirty="0"/>
              <a:t>폴더에 등록합니다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MySQL </a:t>
            </a:r>
            <a:r>
              <a:rPr lang="ko-KR" altLang="en-US" b="0" dirty="0"/>
              <a:t>개발 환경 구축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941481"/>
            <a:ext cx="8201025" cy="5238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356992"/>
            <a:ext cx="4970607" cy="268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976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ko-KR" altLang="en-US" dirty="0"/>
              <a:t>데이터베이스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pPr lvl="1"/>
            <a:r>
              <a:rPr lang="ko-KR" altLang="en-US" b="0" dirty="0" err="1" smtClean="0"/>
              <a:t>이클립스에서</a:t>
            </a:r>
            <a:r>
              <a:rPr lang="ko-KR" altLang="en-US" b="0" dirty="0" smtClean="0"/>
              <a:t> </a:t>
            </a:r>
            <a:r>
              <a:rPr lang="ko-KR" altLang="en-US" b="0" dirty="0"/>
              <a:t>데이터베이스를 연동하려면 데이터베이스 커넥션을 설정해야 </a:t>
            </a:r>
            <a:r>
              <a:rPr lang="ko-KR" altLang="en-US" b="0" dirty="0" smtClean="0"/>
              <a:t>함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데이터베이스 </a:t>
            </a:r>
            <a:r>
              <a:rPr lang="ko-KR" altLang="en-US" b="0" dirty="0"/>
              <a:t>커넥션을 설정하기 전에 사용할 데이터베이스가 반드시 생성되어 있어야 </a:t>
            </a:r>
            <a:r>
              <a:rPr lang="ko-KR" altLang="en-US" b="0" dirty="0" smtClean="0"/>
              <a:t>함</a:t>
            </a:r>
            <a:endParaRPr lang="en-US" altLang="ko-KR" b="0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b="0" dirty="0" smtClean="0"/>
              <a:t>새로운 데이터베이스 생성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3. </a:t>
            </a:r>
            <a:r>
              <a:rPr lang="ko-KR" altLang="en-US" b="0" dirty="0" smtClean="0"/>
              <a:t>통합 </a:t>
            </a:r>
            <a:r>
              <a:rPr lang="ko-KR" altLang="en-US" b="0" dirty="0"/>
              <a:t>개발 환경과 데이터베이스 연동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489280"/>
            <a:ext cx="7815436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9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en-US" altLang="ko-KR" b="0" dirty="0" smtClean="0"/>
              <a:t>MySQL </a:t>
            </a:r>
            <a:r>
              <a:rPr lang="ko-KR" altLang="en-US" b="0" dirty="0"/>
              <a:t>접속하기</a:t>
            </a:r>
            <a:r>
              <a:rPr lang="en-US" altLang="ko-KR" b="0" dirty="0"/>
              <a:t>: </a:t>
            </a:r>
            <a:r>
              <a:rPr lang="ko-KR" altLang="en-US" b="0" dirty="0"/>
              <a:t>윈도우의 </a:t>
            </a:r>
            <a:r>
              <a:rPr lang="en-US" altLang="ko-KR" b="0" dirty="0"/>
              <a:t>&lt;</a:t>
            </a:r>
            <a:r>
              <a:rPr lang="ko-KR" altLang="en-US" b="0" dirty="0"/>
              <a:t>시작</a:t>
            </a:r>
            <a:r>
              <a:rPr lang="en-US" altLang="ko-KR" b="0" dirty="0"/>
              <a:t>&gt; </a:t>
            </a:r>
            <a:r>
              <a:rPr lang="ko-KR" altLang="en-US" b="0" dirty="0"/>
              <a:t>버튼을 클릭하여 </a:t>
            </a:r>
            <a:r>
              <a:rPr lang="en-US" altLang="ko-KR" b="0" dirty="0"/>
              <a:t>MySQL 5.7 Command Line Client</a:t>
            </a:r>
            <a:r>
              <a:rPr lang="ko-KR" altLang="en-US" b="0" dirty="0"/>
              <a:t>를 </a:t>
            </a:r>
            <a:r>
              <a:rPr lang="ko-KR" altLang="en-US" b="0" dirty="0" smtClean="0"/>
              <a:t>실행한 </a:t>
            </a:r>
            <a:r>
              <a:rPr lang="ko-KR" altLang="en-US" b="0" dirty="0"/>
              <a:t>후 </a:t>
            </a:r>
            <a:r>
              <a:rPr lang="en-US" altLang="ko-KR" b="0" dirty="0"/>
              <a:t>root </a:t>
            </a:r>
            <a:r>
              <a:rPr lang="ko-KR" altLang="en-US" b="0" dirty="0"/>
              <a:t>계정의 비밀번호</a:t>
            </a:r>
            <a:r>
              <a:rPr lang="en-US" altLang="ko-KR" b="0" dirty="0"/>
              <a:t>(1234)</a:t>
            </a:r>
            <a:r>
              <a:rPr lang="ko-KR" altLang="en-US" b="0" dirty="0"/>
              <a:t>를 입력하여 </a:t>
            </a:r>
            <a:r>
              <a:rPr lang="en-US" altLang="ko-KR" b="0" dirty="0"/>
              <a:t>MySQL</a:t>
            </a:r>
            <a:r>
              <a:rPr lang="ko-KR" altLang="en-US" b="0" dirty="0"/>
              <a:t>에 접속합니다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통합 개발 환경과 데이터베이스 연동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82" y="964368"/>
            <a:ext cx="8172450" cy="5048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636912"/>
            <a:ext cx="4607169" cy="300793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195736" y="2852936"/>
            <a:ext cx="1224136" cy="144016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707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 smtClean="0"/>
              <a:t>새로운 </a:t>
            </a:r>
            <a:r>
              <a:rPr lang="ko-KR" altLang="en-US" b="0" dirty="0"/>
              <a:t>데이터베이스 생성하기</a:t>
            </a:r>
            <a:r>
              <a:rPr lang="en-US" altLang="ko-KR" b="0" dirty="0"/>
              <a:t>: CREATE </a:t>
            </a:r>
            <a:r>
              <a:rPr lang="ko-KR" altLang="en-US" b="0" dirty="0"/>
              <a:t>명령어를 사용하여 </a:t>
            </a:r>
            <a:r>
              <a:rPr lang="en-US" altLang="ko-KR" b="0" dirty="0" err="1"/>
              <a:t>JSPBookDB</a:t>
            </a:r>
            <a:r>
              <a:rPr lang="ko-KR" altLang="en-US" b="0" dirty="0"/>
              <a:t>라는 데이터베이스를 </a:t>
            </a:r>
            <a:r>
              <a:rPr lang="ko-KR" altLang="en-US" b="0" dirty="0" smtClean="0"/>
              <a:t>생성합니다</a:t>
            </a:r>
            <a:r>
              <a:rPr lang="en-US" altLang="ko-KR" b="0" dirty="0"/>
              <a:t>. </a:t>
            </a:r>
            <a:r>
              <a:rPr lang="ko-KR" altLang="en-US" b="0" dirty="0"/>
              <a:t>데이터베이스를 생성한 후 </a:t>
            </a:r>
            <a:r>
              <a:rPr lang="en-US" altLang="ko-KR" b="0" dirty="0"/>
              <a:t>SHOW </a:t>
            </a:r>
            <a:r>
              <a:rPr lang="ko-KR" altLang="en-US" b="0" dirty="0"/>
              <a:t>명령어를 입력하면 기존의 데이터베이스 목록과 새로 </a:t>
            </a:r>
            <a:r>
              <a:rPr lang="ko-KR" altLang="en-US" b="0" dirty="0" smtClean="0"/>
              <a:t>생성한 </a:t>
            </a:r>
            <a:r>
              <a:rPr lang="en-US" altLang="ko-KR" b="0" dirty="0" err="1"/>
              <a:t>JSPBookDB</a:t>
            </a:r>
            <a:r>
              <a:rPr lang="ko-KR" altLang="en-US" b="0" dirty="0"/>
              <a:t>를 확인할 수 있습니다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통합 개발 환경과 데이터베이스 연동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0" y="2492896"/>
            <a:ext cx="64484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3.2 </a:t>
            </a:r>
            <a:r>
              <a:rPr lang="ko-KR" altLang="en-US" dirty="0"/>
              <a:t>데이터베이스 커넥션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lvl="1"/>
            <a:r>
              <a:rPr lang="en-US" altLang="ko-KR" b="0" dirty="0" smtClean="0"/>
              <a:t>Data </a:t>
            </a:r>
            <a:r>
              <a:rPr lang="en-US" altLang="ko-KR" b="0" dirty="0"/>
              <a:t>Source Explorer </a:t>
            </a:r>
            <a:r>
              <a:rPr lang="ko-KR" altLang="en-US" b="0" dirty="0" err="1"/>
              <a:t>뷰를</a:t>
            </a:r>
            <a:r>
              <a:rPr lang="ko-KR" altLang="en-US" b="0" dirty="0"/>
              <a:t> 이용하여 </a:t>
            </a:r>
            <a:r>
              <a:rPr lang="ko-KR" altLang="en-US" b="0" dirty="0" err="1"/>
              <a:t>이클립스에</a:t>
            </a:r>
            <a:r>
              <a:rPr lang="ko-KR" altLang="en-US" b="0" dirty="0"/>
              <a:t> </a:t>
            </a:r>
            <a:r>
              <a:rPr lang="ko-KR" altLang="en-US" b="0" dirty="0" smtClean="0"/>
              <a:t>데이터베이스 </a:t>
            </a:r>
            <a:r>
              <a:rPr lang="ko-KR" altLang="en-US" b="0" dirty="0"/>
              <a:t>커넥션을 </a:t>
            </a:r>
            <a:r>
              <a:rPr lang="ko-KR" altLang="en-US" b="0" dirty="0" smtClean="0"/>
              <a:t>설정</a:t>
            </a:r>
            <a:endParaRPr lang="en-US" altLang="ko-KR" b="0" dirty="0" smtClean="0"/>
          </a:p>
          <a:p>
            <a:endParaRPr lang="en-US" altLang="ko-KR" b="0" dirty="0"/>
          </a:p>
          <a:p>
            <a:endParaRPr lang="en-US" altLang="ko-KR" b="0" dirty="0" smtClean="0"/>
          </a:p>
          <a:p>
            <a:pPr lvl="1"/>
            <a:r>
              <a:rPr lang="en-US" altLang="ko-KR" b="0" dirty="0" smtClean="0"/>
              <a:t>Data </a:t>
            </a:r>
            <a:r>
              <a:rPr lang="en-US" altLang="ko-KR" b="0" dirty="0"/>
              <a:t>Source Explorer </a:t>
            </a:r>
            <a:r>
              <a:rPr lang="ko-KR" altLang="en-US" b="0" dirty="0" err="1"/>
              <a:t>뷰</a:t>
            </a:r>
            <a:r>
              <a:rPr lang="ko-KR" altLang="en-US" b="0" dirty="0"/>
              <a:t> 열기</a:t>
            </a:r>
            <a:r>
              <a:rPr lang="en-US" altLang="ko-KR" b="0" dirty="0"/>
              <a:t>: </a:t>
            </a:r>
            <a:r>
              <a:rPr lang="ko-KR" altLang="en-US" b="0" dirty="0" err="1"/>
              <a:t>이클립스의</a:t>
            </a:r>
            <a:r>
              <a:rPr lang="ko-KR" altLang="en-US" b="0" dirty="0"/>
              <a:t> </a:t>
            </a:r>
            <a:r>
              <a:rPr lang="en-US" altLang="ko-KR" b="0" dirty="0"/>
              <a:t>[Window]-[Show View] </a:t>
            </a:r>
            <a:r>
              <a:rPr lang="ko-KR" altLang="en-US" b="0" dirty="0"/>
              <a:t>메뉴에서 ‘</a:t>
            </a:r>
            <a:r>
              <a:rPr lang="en-US" altLang="ko-KR" b="0" dirty="0"/>
              <a:t>Data </a:t>
            </a:r>
            <a:r>
              <a:rPr lang="en-US" altLang="ko-KR" b="0" dirty="0" smtClean="0"/>
              <a:t>Source Explorer</a:t>
            </a:r>
            <a:r>
              <a:rPr lang="ko-KR" altLang="en-US" b="0" dirty="0"/>
              <a:t>’를 선택하면 </a:t>
            </a:r>
            <a:r>
              <a:rPr lang="ko-KR" altLang="en-US" b="0" dirty="0" err="1"/>
              <a:t>이클립스의</a:t>
            </a:r>
            <a:r>
              <a:rPr lang="ko-KR" altLang="en-US" b="0" dirty="0"/>
              <a:t> </a:t>
            </a:r>
            <a:r>
              <a:rPr lang="ko-KR" altLang="en-US" b="0" dirty="0" err="1"/>
              <a:t>뷰에</a:t>
            </a:r>
            <a:r>
              <a:rPr lang="ko-KR" altLang="en-US" b="0" dirty="0"/>
              <a:t> 나타납니다</a:t>
            </a:r>
            <a:r>
              <a:rPr lang="en-US" altLang="ko-KR" b="0" dirty="0"/>
              <a:t>. </a:t>
            </a:r>
            <a:r>
              <a:rPr lang="ko-KR" altLang="en-US" b="0" dirty="0" err="1"/>
              <a:t>뷰에서</a:t>
            </a:r>
            <a:r>
              <a:rPr lang="ko-KR" altLang="en-US" b="0" dirty="0"/>
              <a:t> ‘</a:t>
            </a:r>
            <a:r>
              <a:rPr lang="en-US" altLang="ko-KR" b="0" dirty="0"/>
              <a:t>Database Connections</a:t>
            </a:r>
            <a:r>
              <a:rPr lang="ko-KR" altLang="en-US" b="0" dirty="0"/>
              <a:t>’를 선택한 </a:t>
            </a:r>
            <a:r>
              <a:rPr lang="ko-KR" altLang="en-US" b="0" dirty="0" smtClean="0"/>
              <a:t>후 마우스 </a:t>
            </a:r>
            <a:r>
              <a:rPr lang="ko-KR" altLang="en-US" b="0" dirty="0"/>
              <a:t>오른쪽 버튼을 눌러 </a:t>
            </a:r>
            <a:r>
              <a:rPr lang="en-US" altLang="ko-KR" b="0" dirty="0"/>
              <a:t>[New] </a:t>
            </a:r>
            <a:r>
              <a:rPr lang="ko-KR" altLang="en-US" b="0" dirty="0"/>
              <a:t>메뉴를 선택합니다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통합 개발 환경과 데이터베이스 연동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916832"/>
            <a:ext cx="8229600" cy="533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545" y="4077072"/>
            <a:ext cx="5857143" cy="169523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491880" y="4509120"/>
            <a:ext cx="1368152" cy="216024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154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 smtClean="0"/>
              <a:t>커넥션 </a:t>
            </a:r>
            <a:r>
              <a:rPr lang="ko-KR" altLang="en-US" b="0" dirty="0"/>
              <a:t>유형 설정하기</a:t>
            </a:r>
            <a:r>
              <a:rPr lang="en-US" altLang="ko-KR" b="0" dirty="0"/>
              <a:t>: [Connection Profile] </a:t>
            </a:r>
            <a:r>
              <a:rPr lang="ko-KR" altLang="en-US" b="0" dirty="0"/>
              <a:t>화면이 나타나면 </a:t>
            </a:r>
            <a:r>
              <a:rPr lang="en-US" altLang="ko-KR" b="0" dirty="0"/>
              <a:t>Connection Profile Types</a:t>
            </a:r>
            <a:r>
              <a:rPr lang="ko-KR" altLang="en-US" b="0" dirty="0" smtClean="0"/>
              <a:t>에서 ‘</a:t>
            </a:r>
            <a:r>
              <a:rPr lang="en-US" altLang="ko-KR" b="0" dirty="0"/>
              <a:t>MySQL</a:t>
            </a:r>
            <a:r>
              <a:rPr lang="ko-KR" altLang="en-US" b="0" dirty="0"/>
              <a:t>’을 선택하고 </a:t>
            </a:r>
            <a:r>
              <a:rPr lang="en-US" altLang="ko-KR" b="0" dirty="0"/>
              <a:t>Name</a:t>
            </a:r>
            <a:r>
              <a:rPr lang="ko-KR" altLang="en-US" b="0" dirty="0"/>
              <a:t>에 ‘</a:t>
            </a:r>
            <a:r>
              <a:rPr lang="en-US" altLang="ko-KR" b="0" dirty="0" err="1"/>
              <a:t>MySQL_Conn</a:t>
            </a:r>
            <a:r>
              <a:rPr lang="ko-KR" altLang="en-US" b="0" dirty="0"/>
              <a:t>’을 입력한 후 </a:t>
            </a:r>
            <a:r>
              <a:rPr lang="en-US" altLang="ko-KR" b="0" dirty="0"/>
              <a:t>&lt;Next&gt;</a:t>
            </a:r>
            <a:r>
              <a:rPr lang="ko-KR" altLang="en-US" b="0" dirty="0"/>
              <a:t>를 클릭합니다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통합 개발 환경과 데이터베이스 연동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132856"/>
            <a:ext cx="4023742" cy="403244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887924" y="3789318"/>
            <a:ext cx="972108" cy="216024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874031" y="5098368"/>
            <a:ext cx="972108" cy="216024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64943" y="5805264"/>
            <a:ext cx="972108" cy="216024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75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 smtClean="0"/>
              <a:t>드라이버와 </a:t>
            </a:r>
            <a:r>
              <a:rPr lang="ko-KR" altLang="en-US" b="0" dirty="0"/>
              <a:t>커넥션 상세 설정하기</a:t>
            </a:r>
            <a:r>
              <a:rPr lang="en-US" altLang="ko-KR" b="0" dirty="0"/>
              <a:t>: [Specify a Driver and Connection Details] </a:t>
            </a:r>
            <a:r>
              <a:rPr lang="ko-KR" altLang="en-US" b="0" dirty="0"/>
              <a:t>화면이 </a:t>
            </a:r>
            <a:r>
              <a:rPr lang="ko-KR" altLang="en-US" b="0" dirty="0" smtClean="0"/>
              <a:t>나타나면 </a:t>
            </a:r>
            <a:r>
              <a:rPr lang="en-US" altLang="ko-KR" b="0" dirty="0" smtClean="0"/>
              <a:t>Drivers </a:t>
            </a:r>
            <a:r>
              <a:rPr lang="ko-KR" altLang="en-US" b="0" dirty="0"/>
              <a:t>항목의 </a:t>
            </a:r>
            <a:r>
              <a:rPr lang="en-US" altLang="ko-KR" b="0" dirty="0"/>
              <a:t>(New Driver Definition) </a:t>
            </a:r>
            <a:r>
              <a:rPr lang="ko-KR" altLang="en-US" b="0" dirty="0"/>
              <a:t>버튼을 클릭합니다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통합 개발 환경과 데이터베이스 연동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730" y="2338633"/>
            <a:ext cx="3722034" cy="386382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299710" y="3068960"/>
            <a:ext cx="224618" cy="216024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762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6547AFA1-DBAB-4254-AD78-5960E596128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데이터베이스</a:t>
            </a:r>
            <a:endParaRPr lang="en-US" altLang="ko-KR" dirty="0" smtClean="0"/>
          </a:p>
          <a:p>
            <a:pPr lvl="1"/>
            <a:r>
              <a:rPr lang="ko-KR" altLang="en-US" b="0" dirty="0" smtClean="0"/>
              <a:t>여러 </a:t>
            </a:r>
            <a:r>
              <a:rPr lang="ko-KR" altLang="en-US" b="0" dirty="0"/>
              <a:t>자료를 동시에 여러 사람이 공유하여 사용할 수 있도록 체계화한 </a:t>
            </a:r>
            <a:r>
              <a:rPr lang="ko-KR" altLang="en-US" b="0" dirty="0" smtClean="0"/>
              <a:t>데이터의 집합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몇 </a:t>
            </a:r>
            <a:r>
              <a:rPr lang="ko-KR" altLang="en-US" b="0" dirty="0"/>
              <a:t>개의 데이터 파일을 조직적으로 통합하여 중복을 없애고 구조화한 </a:t>
            </a:r>
            <a:r>
              <a:rPr lang="ko-KR" altLang="en-US" b="0" dirty="0" smtClean="0"/>
              <a:t>데이터의 </a:t>
            </a:r>
            <a:r>
              <a:rPr lang="ko-KR" altLang="en-US" b="0" dirty="0"/>
              <a:t>모음이므로 검색과 갱신이 효율적으로 </a:t>
            </a:r>
            <a:r>
              <a:rPr lang="ko-KR" altLang="en-US" b="0" dirty="0" smtClean="0"/>
              <a:t>처리</a:t>
            </a:r>
            <a:endParaRPr lang="en-US" altLang="ko-KR" b="0" dirty="0" smtClean="0"/>
          </a:p>
          <a:p>
            <a:pPr lvl="1"/>
            <a:endParaRPr lang="en-US" altLang="ko-KR" b="0" dirty="0" smtClean="0"/>
          </a:p>
          <a:p>
            <a:pPr lvl="1"/>
            <a:r>
              <a:rPr lang="ko-KR" altLang="en-US" b="0" dirty="0" smtClean="0"/>
              <a:t>데이터베이스 시스템의 구조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EDB1366D-9170-441B-9164-6CC1D3BD7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b="0" dirty="0" smtClean="0"/>
              <a:t>데이터베이스의 개요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501008"/>
            <a:ext cx="6768752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201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 smtClean="0"/>
              <a:t>새로운 </a:t>
            </a:r>
            <a:r>
              <a:rPr lang="ko-KR" altLang="en-US" b="0" dirty="0"/>
              <a:t>드라이버 설정하기</a:t>
            </a:r>
            <a:r>
              <a:rPr lang="en-US" altLang="ko-KR" b="0" dirty="0"/>
              <a:t>: [New Driver Definition] </a:t>
            </a:r>
            <a:r>
              <a:rPr lang="ko-KR" altLang="en-US" b="0" dirty="0"/>
              <a:t>화면이 나타나면 </a:t>
            </a:r>
            <a:r>
              <a:rPr lang="en-US" altLang="ko-KR" b="0" dirty="0"/>
              <a:t>Name/Type, JAR </a:t>
            </a:r>
            <a:r>
              <a:rPr lang="en-US" altLang="ko-KR" b="0" dirty="0" smtClean="0"/>
              <a:t>List, Properties </a:t>
            </a:r>
            <a:r>
              <a:rPr lang="ko-KR" altLang="en-US" b="0" dirty="0"/>
              <a:t>탭에 차례대로 필요한 설정을 합니다</a:t>
            </a:r>
            <a:r>
              <a:rPr lang="en-US" altLang="ko-KR" b="0" dirty="0"/>
              <a:t>.</a:t>
            </a:r>
          </a:p>
          <a:p>
            <a:pPr lvl="1"/>
            <a:r>
              <a:rPr lang="en-US" altLang="ko-KR" b="0" dirty="0"/>
              <a:t>Name/Type </a:t>
            </a:r>
            <a:r>
              <a:rPr lang="ko-KR" altLang="en-US" b="0" dirty="0"/>
              <a:t>탭에서는 사용할 </a:t>
            </a:r>
            <a:r>
              <a:rPr lang="en-US" altLang="ko-KR" b="0" dirty="0"/>
              <a:t>JDBC </a:t>
            </a:r>
            <a:r>
              <a:rPr lang="ko-KR" altLang="en-US" b="0" dirty="0"/>
              <a:t>드라이버와 버전을 선택합니다</a:t>
            </a:r>
            <a:r>
              <a:rPr lang="en-US" altLang="ko-KR" b="0" dirty="0"/>
              <a:t>. Name/Type </a:t>
            </a:r>
            <a:r>
              <a:rPr lang="ko-KR" altLang="en-US" b="0" dirty="0"/>
              <a:t>탭에서 </a:t>
            </a:r>
            <a:r>
              <a:rPr lang="en-US" altLang="ko-KR" b="0" dirty="0" smtClean="0"/>
              <a:t>MySQL JDBC </a:t>
            </a:r>
            <a:r>
              <a:rPr lang="en-US" altLang="ko-KR" b="0" dirty="0"/>
              <a:t>Driver</a:t>
            </a:r>
            <a:r>
              <a:rPr lang="ko-KR" altLang="en-US" b="0" dirty="0"/>
              <a:t>의 </a:t>
            </a:r>
            <a:r>
              <a:rPr lang="en-US" altLang="ko-KR" b="0" dirty="0"/>
              <a:t>5.1 </a:t>
            </a:r>
            <a:r>
              <a:rPr lang="ko-KR" altLang="en-US" b="0" dirty="0"/>
              <a:t>버전을 선택합니다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통합 개발 환경과 데이터베이스 연동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2636912"/>
            <a:ext cx="4392488" cy="366040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034742" y="4467115"/>
            <a:ext cx="4201554" cy="173896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1282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340768"/>
            <a:ext cx="3931147" cy="3275956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통합 개발 환경과 데이터베이스 연동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516" y="1251726"/>
            <a:ext cx="3913260" cy="29349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3635510"/>
            <a:ext cx="3808464" cy="28563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426583" y="2708920"/>
            <a:ext cx="972108" cy="216024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736755" y="2261418"/>
            <a:ext cx="972108" cy="216024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580112" y="6208828"/>
            <a:ext cx="720080" cy="216024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392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 smtClean="0"/>
              <a:t>커넥션 </a:t>
            </a:r>
            <a:r>
              <a:rPr lang="ko-KR" altLang="en-US" b="0" dirty="0"/>
              <a:t>연결 설정 끝내기</a:t>
            </a:r>
            <a:r>
              <a:rPr lang="en-US" altLang="ko-KR" b="0" dirty="0"/>
              <a:t>: </a:t>
            </a:r>
            <a:r>
              <a:rPr lang="ko-KR" altLang="en-US" b="0" dirty="0"/>
              <a:t>설정된 </a:t>
            </a:r>
            <a:r>
              <a:rPr lang="en-US" altLang="ko-KR" b="0" dirty="0"/>
              <a:t>JDBC </a:t>
            </a:r>
            <a:r>
              <a:rPr lang="ko-KR" altLang="en-US" b="0" dirty="0"/>
              <a:t>드라이버와 데이터베이스의 이름이 표시되면 </a:t>
            </a:r>
            <a:r>
              <a:rPr lang="en-US" altLang="ko-KR" b="0" dirty="0"/>
              <a:t>&lt;</a:t>
            </a:r>
            <a:r>
              <a:rPr lang="en-US" altLang="ko-KR" b="0" dirty="0" smtClean="0"/>
              <a:t>Test Connection</a:t>
            </a:r>
            <a:r>
              <a:rPr lang="en-US" altLang="ko-KR" b="0" dirty="0"/>
              <a:t>&gt;</a:t>
            </a:r>
            <a:r>
              <a:rPr lang="ko-KR" altLang="en-US" b="0" dirty="0"/>
              <a:t>을 클릭합니다</a:t>
            </a:r>
            <a:r>
              <a:rPr lang="en-US" altLang="ko-KR" b="0" dirty="0"/>
              <a:t>. [Success] </a:t>
            </a:r>
            <a:r>
              <a:rPr lang="ko-KR" altLang="en-US" b="0" dirty="0"/>
              <a:t>대화상자가 나타나면 </a:t>
            </a:r>
            <a:r>
              <a:rPr lang="en-US" altLang="ko-KR" b="0" dirty="0"/>
              <a:t>&lt;OK&gt;</a:t>
            </a:r>
            <a:r>
              <a:rPr lang="ko-KR" altLang="en-US" b="0" dirty="0"/>
              <a:t>를 클릭하여 대화상자를 </a:t>
            </a:r>
            <a:r>
              <a:rPr lang="ko-KR" altLang="en-US" b="0" dirty="0" smtClean="0"/>
              <a:t>닫고 </a:t>
            </a:r>
            <a:r>
              <a:rPr lang="en-US" altLang="ko-KR" b="0" dirty="0" smtClean="0"/>
              <a:t>&lt;</a:t>
            </a:r>
            <a:r>
              <a:rPr lang="en-US" altLang="ko-KR" b="0" dirty="0"/>
              <a:t>Finish&gt;</a:t>
            </a:r>
            <a:r>
              <a:rPr lang="ko-KR" altLang="en-US" b="0" dirty="0"/>
              <a:t>를 클릭하면 모든 설정이 완료됩니다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통합 개발 환경과 데이터베이스 연동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475550" y="5734793"/>
            <a:ext cx="972108" cy="216024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236295" y="4688165"/>
            <a:ext cx="716481" cy="216024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45" y="2118682"/>
            <a:ext cx="3814459" cy="42472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508" y="4125790"/>
            <a:ext cx="3387563" cy="101557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923928" y="5983234"/>
            <a:ext cx="972108" cy="216024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8208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 smtClean="0"/>
              <a:t>커넥션 </a:t>
            </a:r>
            <a:r>
              <a:rPr lang="ko-KR" altLang="en-US" b="0" dirty="0"/>
              <a:t>연결 확인하기</a:t>
            </a:r>
            <a:r>
              <a:rPr lang="en-US" altLang="ko-KR" b="0" dirty="0"/>
              <a:t>: MySQL</a:t>
            </a:r>
            <a:r>
              <a:rPr lang="ko-KR" altLang="en-US" b="0" dirty="0"/>
              <a:t>을 직접 제어하는 커넥션이 연결되면 다음과 같이 나타납니다</a:t>
            </a:r>
            <a:r>
              <a:rPr lang="en-US" altLang="ko-KR" b="0" dirty="0" smtClean="0"/>
              <a:t>.</a:t>
            </a:r>
          </a:p>
          <a:p>
            <a:endParaRPr lang="en-US" altLang="ko-KR" b="0" dirty="0"/>
          </a:p>
          <a:p>
            <a:endParaRPr lang="en-US" altLang="ko-KR" b="0" dirty="0" smtClean="0"/>
          </a:p>
          <a:p>
            <a:endParaRPr lang="en-US" altLang="ko-KR" b="0" dirty="0"/>
          </a:p>
          <a:p>
            <a:endParaRPr lang="en-US" altLang="ko-KR" b="0" dirty="0" smtClean="0"/>
          </a:p>
          <a:p>
            <a:endParaRPr lang="en-US" altLang="ko-KR" b="0" dirty="0"/>
          </a:p>
          <a:p>
            <a:pPr lvl="1"/>
            <a:r>
              <a:rPr lang="ko-KR" altLang="en-US" b="0" dirty="0"/>
              <a:t>앞으로 커넥션 연결은 </a:t>
            </a:r>
            <a:r>
              <a:rPr lang="en-US" altLang="ko-KR" b="0" dirty="0"/>
              <a:t>[Connect] </a:t>
            </a:r>
            <a:r>
              <a:rPr lang="ko-KR" altLang="en-US" b="0" dirty="0"/>
              <a:t>메뉴를</a:t>
            </a:r>
            <a:r>
              <a:rPr lang="en-US" altLang="ko-KR" b="0" dirty="0"/>
              <a:t>, </a:t>
            </a:r>
            <a:r>
              <a:rPr lang="ko-KR" altLang="en-US" b="0" dirty="0"/>
              <a:t>커넥션 해제는 </a:t>
            </a:r>
            <a:r>
              <a:rPr lang="en-US" altLang="ko-KR" b="0" dirty="0"/>
              <a:t>[Disconnect] </a:t>
            </a:r>
            <a:r>
              <a:rPr lang="ko-KR" altLang="en-US" b="0" dirty="0"/>
              <a:t>메뉴를 사용하여 할 수 </a:t>
            </a:r>
            <a:r>
              <a:rPr lang="ko-KR" altLang="en-US" b="0" dirty="0" smtClean="0"/>
              <a:t>있습니다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통합 개발 환경과 데이터베이스 연동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964" y="4437112"/>
            <a:ext cx="5857875" cy="16954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963" y="1628800"/>
            <a:ext cx="585787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97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3.3 </a:t>
            </a:r>
            <a:r>
              <a:rPr lang="ko-KR" altLang="en-US" dirty="0"/>
              <a:t>데이터베이스 </a:t>
            </a:r>
            <a:r>
              <a:rPr lang="ko-KR" altLang="en-US" dirty="0" smtClean="0"/>
              <a:t>제어</a:t>
            </a:r>
            <a:endParaRPr lang="en-US" altLang="ko-KR" dirty="0" smtClean="0"/>
          </a:p>
          <a:p>
            <a:endParaRPr lang="en-US" altLang="ko-KR" b="0" dirty="0"/>
          </a:p>
          <a:p>
            <a:endParaRPr lang="en-US" altLang="ko-KR" b="0" dirty="0" smtClean="0"/>
          </a:p>
          <a:p>
            <a:pPr lvl="1"/>
            <a:r>
              <a:rPr lang="en-US" altLang="ko-KR" b="0" dirty="0" smtClean="0"/>
              <a:t>SQL </a:t>
            </a:r>
            <a:r>
              <a:rPr lang="ko-KR" altLang="en-US" b="0" dirty="0"/>
              <a:t>스크랩북 열기</a:t>
            </a:r>
            <a:r>
              <a:rPr lang="en-US" altLang="ko-KR" b="0" dirty="0"/>
              <a:t>: SQL </a:t>
            </a:r>
            <a:r>
              <a:rPr lang="ko-KR" altLang="en-US" b="0" dirty="0"/>
              <a:t>구문을 편집하는 스크랩북을 열기 위해 </a:t>
            </a:r>
            <a:r>
              <a:rPr lang="en-US" altLang="ko-KR" b="0" dirty="0"/>
              <a:t>Data Source Explorer </a:t>
            </a:r>
            <a:r>
              <a:rPr lang="ko-KR" altLang="en-US" b="0" dirty="0" err="1" smtClean="0"/>
              <a:t>뷰에서</a:t>
            </a:r>
            <a:r>
              <a:rPr lang="ko-KR" altLang="en-US" b="0" dirty="0" smtClean="0"/>
              <a:t> ‘</a:t>
            </a:r>
            <a:r>
              <a:rPr lang="en-US" altLang="ko-KR" b="0" dirty="0" err="1" smtClean="0"/>
              <a:t>MySQL_Conn</a:t>
            </a:r>
            <a:r>
              <a:rPr lang="en-US" altLang="ko-KR" b="0" dirty="0" smtClean="0"/>
              <a:t> (MySQL </a:t>
            </a:r>
            <a:r>
              <a:rPr lang="ko-KR" altLang="en-US" b="0" dirty="0" smtClean="0"/>
              <a:t>버전</a:t>
            </a:r>
            <a:r>
              <a:rPr lang="en-US" altLang="ko-KR" b="0" dirty="0" smtClean="0"/>
              <a:t>)’</a:t>
            </a:r>
            <a:r>
              <a:rPr lang="ko-KR" altLang="en-US" b="0" dirty="0" smtClean="0"/>
              <a:t>을 선택한 후 을 클릭합니다</a:t>
            </a:r>
            <a:r>
              <a:rPr lang="en-US" altLang="ko-KR" b="0" dirty="0" smtClean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통합 개발 환경과 데이터베이스 연동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484784"/>
            <a:ext cx="8201025" cy="5429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284984"/>
            <a:ext cx="6717376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0243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 smtClean="0"/>
              <a:t>설정된 </a:t>
            </a:r>
            <a:r>
              <a:rPr lang="ko-KR" altLang="en-US" b="0" dirty="0"/>
              <a:t>커넥션 선택하기</a:t>
            </a:r>
            <a:r>
              <a:rPr lang="en-US" altLang="ko-KR" b="0" dirty="0"/>
              <a:t>: SQL </a:t>
            </a:r>
            <a:r>
              <a:rPr lang="ko-KR" altLang="en-US" b="0" dirty="0"/>
              <a:t>스크랩북의 </a:t>
            </a:r>
            <a:r>
              <a:rPr lang="en-US" altLang="ko-KR" b="0" dirty="0"/>
              <a:t>Connection profile</a:t>
            </a:r>
            <a:r>
              <a:rPr lang="ko-KR" altLang="en-US" b="0" dirty="0"/>
              <a:t>에서 </a:t>
            </a:r>
            <a:r>
              <a:rPr lang="en-US" altLang="ko-KR" b="0" dirty="0"/>
              <a:t>Type</a:t>
            </a:r>
            <a:r>
              <a:rPr lang="ko-KR" altLang="en-US" b="0" dirty="0"/>
              <a:t>은 ‘</a:t>
            </a:r>
            <a:r>
              <a:rPr lang="en-US" altLang="ko-KR" b="0" dirty="0"/>
              <a:t>MySql_5.1</a:t>
            </a:r>
            <a:r>
              <a:rPr lang="ko-KR" altLang="en-US" b="0" dirty="0"/>
              <a:t>’</a:t>
            </a:r>
            <a:r>
              <a:rPr lang="en-US" altLang="ko-KR" b="0" dirty="0"/>
              <a:t>, </a:t>
            </a:r>
            <a:r>
              <a:rPr lang="en-US" altLang="ko-KR" b="0" dirty="0" smtClean="0"/>
              <a:t>Name</a:t>
            </a:r>
            <a:r>
              <a:rPr lang="ko-KR" altLang="en-US" b="0" dirty="0" smtClean="0"/>
              <a:t>은 </a:t>
            </a:r>
            <a:r>
              <a:rPr lang="ko-KR" altLang="en-US" b="0" dirty="0"/>
              <a:t>‘</a:t>
            </a:r>
            <a:r>
              <a:rPr lang="en-US" altLang="ko-KR" b="0" dirty="0" err="1"/>
              <a:t>MySQL_Conn</a:t>
            </a:r>
            <a:r>
              <a:rPr lang="ko-KR" altLang="en-US" b="0" dirty="0"/>
              <a:t>’</a:t>
            </a:r>
            <a:r>
              <a:rPr lang="en-US" altLang="ko-KR" b="0" dirty="0"/>
              <a:t>, Database</a:t>
            </a:r>
            <a:r>
              <a:rPr lang="ko-KR" altLang="en-US" b="0" dirty="0"/>
              <a:t>는 ‘</a:t>
            </a:r>
            <a:r>
              <a:rPr lang="en-US" altLang="ko-KR" b="0" dirty="0" err="1"/>
              <a:t>JSPBookDB</a:t>
            </a:r>
            <a:r>
              <a:rPr lang="ko-KR" altLang="en-US" b="0" dirty="0"/>
              <a:t>’를 선택합니다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통합 개발 환경과 데이터베이스 연동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" y="2181225"/>
            <a:ext cx="846772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5131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b="0" dirty="0" smtClean="0"/>
              <a:t>SQL </a:t>
            </a:r>
            <a:r>
              <a:rPr lang="ko-KR" altLang="en-US" b="0" dirty="0"/>
              <a:t>파일 저장하기</a:t>
            </a:r>
            <a:r>
              <a:rPr lang="en-US" altLang="ko-KR" b="0" dirty="0"/>
              <a:t>: SQL </a:t>
            </a:r>
            <a:r>
              <a:rPr lang="ko-KR" altLang="en-US" b="0" dirty="0"/>
              <a:t>스크랩북에 </a:t>
            </a:r>
            <a:r>
              <a:rPr lang="en-US" altLang="ko-KR" b="0" dirty="0"/>
              <a:t>SQL </a:t>
            </a:r>
            <a:r>
              <a:rPr lang="ko-KR" altLang="en-US" b="0" dirty="0"/>
              <a:t>문장을 입력한 후 </a:t>
            </a:r>
            <a:r>
              <a:rPr lang="ko-KR" altLang="en-US" b="0" dirty="0" err="1"/>
              <a:t>이클립스의</a:t>
            </a:r>
            <a:r>
              <a:rPr lang="ko-KR" altLang="en-US" b="0" dirty="0"/>
              <a:t> </a:t>
            </a:r>
            <a:r>
              <a:rPr lang="en-US" altLang="ko-KR" b="0" dirty="0"/>
              <a:t>[New]-[Save] </a:t>
            </a:r>
            <a:r>
              <a:rPr lang="ko-KR" altLang="en-US" b="0" dirty="0" err="1" smtClean="0"/>
              <a:t>메뉴에서프로젝트</a:t>
            </a:r>
            <a:r>
              <a:rPr lang="en-US" altLang="ko-KR" b="0" dirty="0"/>
              <a:t>(</a:t>
            </a:r>
            <a:r>
              <a:rPr lang="ko-KR" altLang="en-US" b="0" dirty="0"/>
              <a:t>여기서는 </a:t>
            </a:r>
            <a:r>
              <a:rPr lang="en-US" altLang="ko-KR" b="0" dirty="0" err="1"/>
              <a:t>JSPBook</a:t>
            </a:r>
            <a:r>
              <a:rPr lang="en-US" altLang="ko-KR" b="0" dirty="0"/>
              <a:t>/ch15)</a:t>
            </a:r>
            <a:r>
              <a:rPr lang="ko-KR" altLang="en-US" b="0" dirty="0"/>
              <a:t>를 선택하고 </a:t>
            </a:r>
            <a:r>
              <a:rPr lang="en-US" altLang="ko-KR" b="0" dirty="0"/>
              <a:t>File name</a:t>
            </a:r>
            <a:r>
              <a:rPr lang="ko-KR" altLang="en-US" b="0" dirty="0"/>
              <a:t>에 ‘</a:t>
            </a:r>
            <a:r>
              <a:rPr lang="en-US" altLang="ko-KR" b="0" dirty="0" err="1"/>
              <a:t>showDB.sql</a:t>
            </a:r>
            <a:r>
              <a:rPr lang="ko-KR" altLang="en-US" b="0" dirty="0"/>
              <a:t>’을 입력합니다</a:t>
            </a:r>
            <a:r>
              <a:rPr lang="en-US" altLang="ko-KR" b="0" dirty="0"/>
              <a:t>. </a:t>
            </a:r>
            <a:r>
              <a:rPr lang="ko-KR" altLang="en-US" b="0" dirty="0" smtClean="0"/>
              <a:t>그리고 </a:t>
            </a:r>
            <a:r>
              <a:rPr lang="en-US" altLang="ko-KR" b="0" dirty="0" smtClean="0"/>
              <a:t>&lt;</a:t>
            </a:r>
            <a:r>
              <a:rPr lang="en-US" altLang="ko-KR" b="0" dirty="0"/>
              <a:t>OK&gt;</a:t>
            </a:r>
            <a:r>
              <a:rPr lang="ko-KR" altLang="en-US" b="0" dirty="0"/>
              <a:t>를 클릭하여 저장합니다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통합 개발 환경과 데이터베이스 연동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492896"/>
            <a:ext cx="5328592" cy="16561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61111"/>
            <a:ext cx="3520013" cy="397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9994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 err="1" smtClean="0"/>
              <a:t>쿼리문</a:t>
            </a:r>
            <a:r>
              <a:rPr lang="ko-KR" altLang="en-US" b="0" dirty="0" smtClean="0"/>
              <a:t> </a:t>
            </a:r>
            <a:r>
              <a:rPr lang="ko-KR" altLang="en-US" b="0" dirty="0"/>
              <a:t>실행하기</a:t>
            </a:r>
            <a:r>
              <a:rPr lang="en-US" altLang="ko-KR" b="0" dirty="0"/>
              <a:t>: </a:t>
            </a:r>
            <a:r>
              <a:rPr lang="ko-KR" altLang="en-US" b="0" dirty="0"/>
              <a:t>입력한 </a:t>
            </a:r>
            <a:r>
              <a:rPr lang="en-US" altLang="ko-KR" b="0" dirty="0"/>
              <a:t>SQL </a:t>
            </a:r>
            <a:r>
              <a:rPr lang="ko-KR" altLang="en-US" b="0" dirty="0"/>
              <a:t>구문을 마우스로 드래그하여 블록을 설정하고 마우스 오른쪽 </a:t>
            </a:r>
            <a:r>
              <a:rPr lang="ko-KR" altLang="en-US" b="0" dirty="0" smtClean="0"/>
              <a:t>버튼을 클릭하여 </a:t>
            </a:r>
            <a:r>
              <a:rPr lang="en-US" altLang="ko-KR" b="0" dirty="0"/>
              <a:t>[Execute Selected Text] </a:t>
            </a:r>
            <a:r>
              <a:rPr lang="ko-KR" altLang="en-US" b="0" dirty="0"/>
              <a:t>메뉴를 선택하거나 </a:t>
            </a:r>
            <a:r>
              <a:rPr lang="en-US" altLang="ko-KR" b="0" dirty="0"/>
              <a:t>Alt + X </a:t>
            </a:r>
            <a:r>
              <a:rPr lang="ko-KR" altLang="en-US" b="0" dirty="0"/>
              <a:t>키를 눌러 실행합니다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통합 개발 환경과 데이터베이스 연동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636912"/>
            <a:ext cx="6488013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7855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b="0" dirty="0" smtClean="0"/>
              <a:t>실행 </a:t>
            </a:r>
            <a:r>
              <a:rPr lang="ko-KR" altLang="en-US" b="0" dirty="0"/>
              <a:t>결과 확인하기</a:t>
            </a:r>
            <a:r>
              <a:rPr lang="en-US" altLang="ko-KR" b="0" dirty="0"/>
              <a:t>: </a:t>
            </a:r>
            <a:r>
              <a:rPr lang="ko-KR" altLang="en-US" b="0" dirty="0" err="1"/>
              <a:t>쿼리문을</a:t>
            </a:r>
            <a:r>
              <a:rPr lang="ko-KR" altLang="en-US" b="0" dirty="0"/>
              <a:t> 실행하면 화면에 </a:t>
            </a:r>
            <a:r>
              <a:rPr lang="en-US" altLang="ko-KR" b="0" dirty="0"/>
              <a:t>SQL Results </a:t>
            </a:r>
            <a:r>
              <a:rPr lang="ko-KR" altLang="en-US" b="0" dirty="0" err="1"/>
              <a:t>뷰가</a:t>
            </a:r>
            <a:r>
              <a:rPr lang="ko-KR" altLang="en-US" b="0" dirty="0"/>
              <a:t> 나타납니다</a:t>
            </a:r>
            <a:r>
              <a:rPr lang="en-US" altLang="ko-KR" b="0" dirty="0"/>
              <a:t>. SQL Results </a:t>
            </a:r>
            <a:r>
              <a:rPr lang="ko-KR" altLang="en-US" b="0" dirty="0" err="1" smtClean="0"/>
              <a:t>뷰의</a:t>
            </a:r>
            <a:r>
              <a:rPr lang="ko-KR" altLang="en-US" b="0" dirty="0" smtClean="0"/>
              <a:t> </a:t>
            </a:r>
            <a:r>
              <a:rPr lang="en-US" altLang="ko-KR" b="0" dirty="0" smtClean="0"/>
              <a:t>Status </a:t>
            </a:r>
            <a:r>
              <a:rPr lang="ko-KR" altLang="en-US" b="0" dirty="0"/>
              <a:t>탭에는 실행한 쿼리문의 성공 여부가 표시되고 </a:t>
            </a:r>
            <a:r>
              <a:rPr lang="en-US" altLang="ko-KR" b="0" dirty="0"/>
              <a:t>Result1 </a:t>
            </a:r>
            <a:r>
              <a:rPr lang="ko-KR" altLang="en-US" b="0" dirty="0"/>
              <a:t>탭에서는 실행 결과를 확인할 수 </a:t>
            </a:r>
            <a:r>
              <a:rPr lang="ko-KR" altLang="en-US" b="0" dirty="0" smtClean="0"/>
              <a:t>있습니다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통합 개발 환경과 데이터베이스 연동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070213"/>
            <a:ext cx="6866667" cy="20285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789" y="4293096"/>
            <a:ext cx="6866667" cy="2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608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b="0" dirty="0"/>
              <a:t>데이터베이스 </a:t>
            </a:r>
            <a:r>
              <a:rPr lang="ko-KR" altLang="en-US" b="0" dirty="0" smtClean="0"/>
              <a:t>언어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데이터베이스를 </a:t>
            </a:r>
            <a:r>
              <a:rPr lang="ko-KR" altLang="en-US" b="0" dirty="0"/>
              <a:t>통해 특정 정보를 추출하고 보여주는 </a:t>
            </a:r>
            <a:r>
              <a:rPr lang="ko-KR" altLang="en-US" b="0" dirty="0" smtClean="0"/>
              <a:t>언어</a:t>
            </a:r>
            <a:endParaRPr lang="en-US" altLang="ko-KR" b="0" dirty="0" smtClean="0"/>
          </a:p>
          <a:p>
            <a:pPr lvl="1"/>
            <a:endParaRPr lang="en-US" altLang="ko-KR" b="0" dirty="0" smtClean="0"/>
          </a:p>
          <a:p>
            <a:pPr lvl="1"/>
            <a:r>
              <a:rPr lang="en-US" altLang="ko-KR" b="0" dirty="0" smtClean="0"/>
              <a:t>SQL </a:t>
            </a:r>
          </a:p>
          <a:p>
            <a:pPr lvl="2"/>
            <a:r>
              <a:rPr lang="ko-KR" altLang="en-US" b="0" dirty="0" err="1" smtClean="0"/>
              <a:t>관계형</a:t>
            </a:r>
            <a:r>
              <a:rPr lang="ko-KR" altLang="en-US" b="0" dirty="0" smtClean="0"/>
              <a:t> </a:t>
            </a:r>
            <a:r>
              <a:rPr lang="ko-KR" altLang="en-US" b="0" dirty="0"/>
              <a:t>데이터베이스를 </a:t>
            </a:r>
            <a:r>
              <a:rPr lang="ko-KR" altLang="en-US" b="0" dirty="0" smtClean="0"/>
              <a:t>관리하는 데이터베이스 </a:t>
            </a:r>
            <a:r>
              <a:rPr lang="ko-KR" altLang="en-US" b="0" dirty="0"/>
              <a:t>관리 시스템에서 사용하는 </a:t>
            </a:r>
            <a:r>
              <a:rPr lang="ko-KR" altLang="en-US" b="0" dirty="0" smtClean="0"/>
              <a:t>언어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질의 </a:t>
            </a:r>
            <a:r>
              <a:rPr lang="ko-KR" altLang="en-US" b="0" dirty="0"/>
              <a:t>기능을 비롯해 데이터 </a:t>
            </a:r>
            <a:r>
              <a:rPr lang="ko-KR" altLang="en-US" b="0" dirty="0" smtClean="0"/>
              <a:t>정의 및 </a:t>
            </a:r>
            <a:r>
              <a:rPr lang="ko-KR" altLang="en-US" b="0" dirty="0"/>
              <a:t>조작 기능을 </a:t>
            </a:r>
            <a:r>
              <a:rPr lang="ko-KR" altLang="en-US" b="0" dirty="0" smtClean="0"/>
              <a:t>가짐</a:t>
            </a:r>
            <a:r>
              <a:rPr lang="en-US" altLang="ko-KR" b="0" dirty="0" smtClean="0"/>
              <a:t> </a:t>
            </a:r>
          </a:p>
          <a:p>
            <a:pPr lvl="2"/>
            <a:r>
              <a:rPr lang="ko-KR" altLang="en-US" b="0" dirty="0" smtClean="0"/>
              <a:t>개개의 </a:t>
            </a:r>
            <a:r>
              <a:rPr lang="ko-KR" altLang="en-US" b="0" dirty="0"/>
              <a:t>레코드보다 테이블 단위로 연산을 </a:t>
            </a:r>
            <a:r>
              <a:rPr lang="ko-KR" altLang="en-US" b="0" dirty="0" smtClean="0"/>
              <a:t>수행</a:t>
            </a:r>
            <a:endParaRPr lang="en-US" altLang="ko-KR" b="0" dirty="0" smtClean="0"/>
          </a:p>
          <a:p>
            <a:pPr lvl="2"/>
            <a:endParaRPr lang="en-US" altLang="ko-KR" b="0" dirty="0" smtClean="0"/>
          </a:p>
          <a:p>
            <a:pPr lvl="2"/>
            <a:r>
              <a:rPr lang="en-US" altLang="ko-KR" b="0" dirty="0" smtClean="0"/>
              <a:t>SQL </a:t>
            </a:r>
            <a:r>
              <a:rPr lang="ko-KR" altLang="en-US" b="0" dirty="0"/>
              <a:t>문장의 종류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4. MySQL </a:t>
            </a:r>
            <a:r>
              <a:rPr lang="ko-KR" altLang="en-US" b="0" dirty="0"/>
              <a:t>기본 명령어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37" y="4293096"/>
            <a:ext cx="724852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519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데이터베이스 특성</a:t>
            </a:r>
            <a:endParaRPr lang="en-US" altLang="ko-KR" dirty="0" smtClean="0"/>
          </a:p>
          <a:p>
            <a:pPr lvl="1"/>
            <a:r>
              <a:rPr lang="ko-KR" altLang="en-US" b="0" dirty="0" smtClean="0"/>
              <a:t>첫째</a:t>
            </a:r>
            <a:r>
              <a:rPr lang="en-US" altLang="ko-KR" b="0" dirty="0"/>
              <a:t>, </a:t>
            </a:r>
            <a:r>
              <a:rPr lang="ko-KR" altLang="en-US" b="0" dirty="0" smtClean="0"/>
              <a:t>똑같은 자료를 </a:t>
            </a:r>
            <a:r>
              <a:rPr lang="ko-KR" altLang="en-US" b="0" dirty="0"/>
              <a:t>중복해서 저장하지 않는 통합된 </a:t>
            </a:r>
            <a:r>
              <a:rPr lang="ko-KR" altLang="en-US" b="0" dirty="0" smtClean="0"/>
              <a:t>자료</a:t>
            </a:r>
            <a:r>
              <a:rPr lang="en-US" altLang="ko-KR" b="0" dirty="0" smtClean="0"/>
              <a:t> </a:t>
            </a:r>
          </a:p>
          <a:p>
            <a:pPr lvl="1"/>
            <a:r>
              <a:rPr lang="ko-KR" altLang="en-US" b="0" dirty="0" smtClean="0"/>
              <a:t>둘째</a:t>
            </a:r>
            <a:r>
              <a:rPr lang="en-US" altLang="ko-KR" b="0" dirty="0"/>
              <a:t>, </a:t>
            </a:r>
            <a:r>
              <a:rPr lang="ko-KR" altLang="en-US" b="0" dirty="0"/>
              <a:t>컴퓨터가 액세스하여 처리할 수 </a:t>
            </a:r>
            <a:r>
              <a:rPr lang="ko-KR" altLang="en-US" b="0" dirty="0" smtClean="0"/>
              <a:t>있는 </a:t>
            </a:r>
            <a:r>
              <a:rPr lang="ko-KR" altLang="en-US" b="0" dirty="0"/>
              <a:t>저장 장치에 수록된 </a:t>
            </a:r>
            <a:r>
              <a:rPr lang="ko-KR" altLang="en-US" b="0" dirty="0" smtClean="0"/>
              <a:t>자료</a:t>
            </a:r>
            <a:r>
              <a:rPr lang="en-US" altLang="ko-KR" b="0" dirty="0" smtClean="0"/>
              <a:t> </a:t>
            </a:r>
          </a:p>
          <a:p>
            <a:pPr lvl="1"/>
            <a:r>
              <a:rPr lang="ko-KR" altLang="en-US" b="0" dirty="0" smtClean="0"/>
              <a:t>셋째</a:t>
            </a:r>
            <a:r>
              <a:rPr lang="en-US" altLang="ko-KR" b="0" dirty="0"/>
              <a:t>, </a:t>
            </a:r>
            <a:r>
              <a:rPr lang="ko-KR" altLang="en-US" b="0" dirty="0"/>
              <a:t>어떤 조직의 기능을 수행하는 데 없어서는 안 되는 </a:t>
            </a:r>
            <a:r>
              <a:rPr lang="ko-KR" altLang="en-US" b="0" dirty="0" smtClean="0"/>
              <a:t>자료이기 </a:t>
            </a:r>
            <a:r>
              <a:rPr lang="ko-KR" altLang="en-US" b="0" dirty="0"/>
              <a:t>때문에 임시로 모아놓거나 단순한 입출력을 위한 자료가 </a:t>
            </a:r>
            <a:r>
              <a:rPr lang="ko-KR" altLang="en-US" b="0" dirty="0" smtClean="0"/>
              <a:t>아님</a:t>
            </a:r>
            <a:r>
              <a:rPr lang="en-US" altLang="ko-KR" b="0" dirty="0" smtClean="0"/>
              <a:t> </a:t>
            </a:r>
          </a:p>
          <a:p>
            <a:pPr lvl="1"/>
            <a:r>
              <a:rPr lang="ko-KR" altLang="en-US" b="0" dirty="0" smtClean="0"/>
              <a:t>넷째</a:t>
            </a:r>
            <a:r>
              <a:rPr lang="en-US" altLang="ko-KR" b="0" dirty="0"/>
              <a:t>, </a:t>
            </a:r>
            <a:r>
              <a:rPr lang="ko-KR" altLang="en-US" b="0" dirty="0"/>
              <a:t>한 조직이 </a:t>
            </a:r>
            <a:r>
              <a:rPr lang="ko-KR" altLang="en-US" b="0" dirty="0" smtClean="0"/>
              <a:t>가지고 </a:t>
            </a:r>
            <a:r>
              <a:rPr lang="ko-KR" altLang="en-US" b="0" dirty="0"/>
              <a:t>있는 데이터베이스는 그 조직의 공동 자료로서 사용자는 응용 목적에 따라 각자 </a:t>
            </a:r>
            <a:r>
              <a:rPr lang="ko-KR" altLang="en-US" b="0" dirty="0" smtClean="0"/>
              <a:t>다르게 사용할 </a:t>
            </a:r>
            <a:r>
              <a:rPr lang="ko-KR" altLang="en-US" b="0" dirty="0"/>
              <a:t>수 </a:t>
            </a:r>
            <a:r>
              <a:rPr lang="ko-KR" altLang="en-US" b="0" dirty="0" smtClean="0"/>
              <a:t>있음</a:t>
            </a:r>
            <a:r>
              <a:rPr lang="en-US" altLang="ko-KR" b="0" dirty="0" smtClean="0"/>
              <a:t> </a:t>
            </a:r>
          </a:p>
          <a:p>
            <a:pPr lvl="1"/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b="0" dirty="0"/>
              <a:t>데이터베이스의 개요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07963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4.1 </a:t>
            </a:r>
            <a:r>
              <a:rPr lang="ko-KR" altLang="en-US" dirty="0"/>
              <a:t>테이블 관련 </a:t>
            </a:r>
            <a:r>
              <a:rPr lang="ko-KR" altLang="en-US" dirty="0" smtClean="0"/>
              <a:t>명령어</a:t>
            </a:r>
            <a:endParaRPr lang="en-US" altLang="ko-KR" dirty="0" smtClean="0"/>
          </a:p>
          <a:p>
            <a:pPr lvl="1"/>
            <a:r>
              <a:rPr lang="ko-KR" altLang="en-US" b="0" dirty="0"/>
              <a:t>테이블 </a:t>
            </a:r>
            <a:r>
              <a:rPr lang="ko-KR" altLang="en-US" b="0" dirty="0" smtClean="0"/>
              <a:t>생성하기</a:t>
            </a:r>
            <a:endParaRPr lang="ko-KR" altLang="en-US" b="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MySQL </a:t>
            </a:r>
            <a:r>
              <a:rPr lang="ko-KR" altLang="en-US" b="0" dirty="0"/>
              <a:t>기본 명령어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40" y="1888629"/>
            <a:ext cx="7353120" cy="6096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895440" y="2780743"/>
            <a:ext cx="6331371" cy="2160240"/>
            <a:chOff x="472877" y="3573016"/>
            <a:chExt cx="8339137" cy="266911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7164" y="3573016"/>
              <a:ext cx="8324850" cy="119062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877" y="4680030"/>
              <a:ext cx="8296275" cy="1562100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4496794"/>
            <a:ext cx="5482386" cy="202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375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4.1 </a:t>
            </a:r>
            <a:r>
              <a:rPr lang="ko-KR" altLang="en-US" dirty="0"/>
              <a:t>테이블 관련 명령어</a:t>
            </a:r>
            <a:endParaRPr lang="en-US" altLang="ko-KR" dirty="0"/>
          </a:p>
          <a:p>
            <a:pPr lvl="1"/>
            <a:r>
              <a:rPr lang="ko-KR" altLang="en-US" b="0" dirty="0" smtClean="0"/>
              <a:t>테이블 </a:t>
            </a:r>
            <a:r>
              <a:rPr lang="ko-KR" altLang="en-US" b="0" dirty="0"/>
              <a:t>조회하기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MySQL </a:t>
            </a:r>
            <a:r>
              <a:rPr lang="ko-KR" altLang="en-US" b="0" dirty="0"/>
              <a:t>기본 명령어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903368"/>
            <a:ext cx="8248650" cy="6000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2749819"/>
            <a:ext cx="6172200" cy="25717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069" y="3068960"/>
            <a:ext cx="6447619" cy="2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03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4.1 </a:t>
            </a:r>
            <a:r>
              <a:rPr lang="ko-KR" altLang="en-US" dirty="0"/>
              <a:t>테이블 관련 명령어</a:t>
            </a:r>
            <a:endParaRPr lang="en-US" altLang="ko-KR" dirty="0"/>
          </a:p>
          <a:p>
            <a:pPr lvl="1"/>
            <a:r>
              <a:rPr lang="ko-KR" altLang="en-US" b="0" dirty="0" smtClean="0"/>
              <a:t>테이블 </a:t>
            </a:r>
            <a:r>
              <a:rPr lang="ko-KR" altLang="en-US" b="0" dirty="0"/>
              <a:t>세부 조회하기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MySQL </a:t>
            </a:r>
            <a:r>
              <a:rPr lang="ko-KR" altLang="en-US" b="0" dirty="0"/>
              <a:t>기본 명령어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31481"/>
            <a:ext cx="8229600" cy="609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2555330"/>
            <a:ext cx="4772025" cy="21336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852936"/>
            <a:ext cx="6447619" cy="2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504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4.1 </a:t>
            </a:r>
            <a:r>
              <a:rPr lang="ko-KR" altLang="en-US" dirty="0"/>
              <a:t>테이블 관련 명령어</a:t>
            </a:r>
            <a:endParaRPr lang="en-US" altLang="ko-KR" dirty="0"/>
          </a:p>
          <a:p>
            <a:pPr lvl="1"/>
            <a:r>
              <a:rPr lang="ko-KR" altLang="en-US" b="0" dirty="0" smtClean="0"/>
              <a:t>테이블 </a:t>
            </a:r>
            <a:r>
              <a:rPr lang="ko-KR" altLang="en-US" b="0" dirty="0"/>
              <a:t>구조 </a:t>
            </a:r>
            <a:r>
              <a:rPr lang="ko-KR" altLang="en-US" b="0" dirty="0" smtClean="0"/>
              <a:t>변경하기</a:t>
            </a:r>
            <a:endParaRPr lang="en-US" altLang="ko-KR" b="0" dirty="0" smtClean="0"/>
          </a:p>
          <a:p>
            <a:endParaRPr lang="en-US" altLang="ko-KR" b="0" dirty="0"/>
          </a:p>
          <a:p>
            <a:endParaRPr lang="en-US" altLang="ko-KR" b="0" dirty="0" smtClean="0"/>
          </a:p>
          <a:p>
            <a:endParaRPr lang="en-US" altLang="ko-KR" b="0" dirty="0"/>
          </a:p>
          <a:p>
            <a:endParaRPr lang="en-US" altLang="ko-KR" b="0" dirty="0" smtClean="0"/>
          </a:p>
          <a:p>
            <a:pPr lvl="1"/>
            <a:r>
              <a:rPr lang="ko-KR" altLang="en-US" b="0" dirty="0" smtClean="0"/>
              <a:t>기존 </a:t>
            </a:r>
            <a:r>
              <a:rPr lang="ko-KR" altLang="en-US" b="0" dirty="0"/>
              <a:t>테이블에 열을 추가하는 경우</a:t>
            </a:r>
            <a:r>
              <a:rPr lang="en-US" altLang="ko-KR" b="0" dirty="0"/>
              <a:t>: </a:t>
            </a:r>
            <a:r>
              <a:rPr lang="ko-KR" altLang="en-US" b="0" dirty="0"/>
              <a:t>기존 테이블 이름이 </a:t>
            </a:r>
            <a:r>
              <a:rPr lang="en-US" altLang="ko-KR" b="0" dirty="0"/>
              <a:t>Member</a:t>
            </a:r>
            <a:r>
              <a:rPr lang="ko-KR" altLang="en-US" b="0" dirty="0"/>
              <a:t>이고 여기에 새로운 열 </a:t>
            </a:r>
            <a:r>
              <a:rPr lang="ko-KR" altLang="en-US" b="0" dirty="0" smtClean="0"/>
              <a:t>이름 </a:t>
            </a:r>
            <a:r>
              <a:rPr lang="en-US" altLang="ko-KR" b="0" dirty="0" smtClean="0"/>
              <a:t>phone</a:t>
            </a:r>
            <a:r>
              <a:rPr lang="ko-KR" altLang="en-US" b="0" dirty="0"/>
              <a:t>을 추가하는 경우는 다음과 같습니다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MySQL </a:t>
            </a:r>
            <a:r>
              <a:rPr lang="ko-KR" altLang="en-US" b="0" dirty="0"/>
              <a:t>기본 명령어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689571"/>
            <a:ext cx="7812732" cy="13793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4053311"/>
            <a:ext cx="8039100" cy="6000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8362" y="4556336"/>
            <a:ext cx="4781550" cy="21915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4841996"/>
            <a:ext cx="4680520" cy="185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875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4.1 </a:t>
            </a:r>
            <a:r>
              <a:rPr lang="ko-KR" altLang="en-US" dirty="0"/>
              <a:t>테이블 관련 명령어</a:t>
            </a:r>
            <a:endParaRPr lang="en-US" altLang="ko-KR" dirty="0"/>
          </a:p>
          <a:p>
            <a:pPr lvl="1"/>
            <a:r>
              <a:rPr lang="ko-KR" altLang="en-US" b="0" dirty="0" smtClean="0"/>
              <a:t>기존 </a:t>
            </a:r>
            <a:r>
              <a:rPr lang="ko-KR" altLang="en-US" b="0" dirty="0"/>
              <a:t>테이블의 열을 삭제하는 경우</a:t>
            </a:r>
            <a:r>
              <a:rPr lang="en-US" altLang="ko-KR" b="0" dirty="0"/>
              <a:t>: </a:t>
            </a:r>
            <a:r>
              <a:rPr lang="ko-KR" altLang="en-US" b="0" dirty="0"/>
              <a:t>기존 테이블 이름이 </a:t>
            </a:r>
            <a:r>
              <a:rPr lang="en-US" altLang="ko-KR" b="0" dirty="0"/>
              <a:t>Member</a:t>
            </a:r>
            <a:r>
              <a:rPr lang="ko-KR" altLang="en-US" b="0" dirty="0"/>
              <a:t>이고 여기서 열 </a:t>
            </a:r>
            <a:r>
              <a:rPr lang="ko-KR" altLang="en-US" b="0" dirty="0" smtClean="0"/>
              <a:t>이름 </a:t>
            </a:r>
            <a:r>
              <a:rPr lang="en-US" altLang="ko-KR" b="0" dirty="0" smtClean="0"/>
              <a:t>phone</a:t>
            </a:r>
            <a:r>
              <a:rPr lang="ko-KR" altLang="en-US" b="0" dirty="0"/>
              <a:t>을 삭제하는 경우는 다음과 같습니다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MySQL </a:t>
            </a:r>
            <a:r>
              <a:rPr lang="ko-KR" altLang="en-US" b="0" dirty="0"/>
              <a:t>기본 명령어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2060848"/>
            <a:ext cx="7962900" cy="619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787" y="2893193"/>
            <a:ext cx="4810125" cy="27241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1" y="3284984"/>
            <a:ext cx="4720232" cy="233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571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4.1 </a:t>
            </a:r>
            <a:r>
              <a:rPr lang="ko-KR" altLang="en-US" dirty="0"/>
              <a:t>테이블 관련 명령어</a:t>
            </a:r>
            <a:endParaRPr lang="en-US" altLang="ko-KR" dirty="0"/>
          </a:p>
          <a:p>
            <a:pPr lvl="1"/>
            <a:r>
              <a:rPr lang="ko-KR" altLang="en-US" b="0" dirty="0" smtClean="0"/>
              <a:t>기존 </a:t>
            </a:r>
            <a:r>
              <a:rPr lang="ko-KR" altLang="en-US" b="0" dirty="0"/>
              <a:t>테이블의 열 이름을 수정하는 경우</a:t>
            </a:r>
            <a:r>
              <a:rPr lang="en-US" altLang="ko-KR" b="0" dirty="0"/>
              <a:t>: </a:t>
            </a:r>
            <a:r>
              <a:rPr lang="ko-KR" altLang="en-US" b="0" dirty="0"/>
              <a:t>기존 테이블 이름이 </a:t>
            </a:r>
            <a:r>
              <a:rPr lang="en-US" altLang="ko-KR" b="0" dirty="0"/>
              <a:t>Member</a:t>
            </a:r>
            <a:r>
              <a:rPr lang="ko-KR" altLang="en-US" b="0" dirty="0"/>
              <a:t>이고 여기서 열 </a:t>
            </a:r>
            <a:r>
              <a:rPr lang="ko-KR" altLang="en-US" b="0" dirty="0" smtClean="0"/>
              <a:t>이름 </a:t>
            </a:r>
            <a:r>
              <a:rPr lang="en-US" altLang="ko-KR" b="0" dirty="0" err="1" smtClean="0"/>
              <a:t>passwd</a:t>
            </a:r>
            <a:r>
              <a:rPr lang="ko-KR" altLang="en-US" b="0" dirty="0"/>
              <a:t>를 </a:t>
            </a:r>
            <a:r>
              <a:rPr lang="en-US" altLang="ko-KR" b="0" dirty="0"/>
              <a:t>password</a:t>
            </a:r>
            <a:r>
              <a:rPr lang="ko-KR" altLang="en-US" b="0" dirty="0"/>
              <a:t>로 변경하는 경우는 다음과 같습니다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MySQL </a:t>
            </a:r>
            <a:r>
              <a:rPr lang="ko-KR" altLang="en-US" b="0" dirty="0"/>
              <a:t>기본 명령어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2190108"/>
            <a:ext cx="7972425" cy="5905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537" y="3212435"/>
            <a:ext cx="5000625" cy="27622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537" y="3573017"/>
            <a:ext cx="4721647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802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4.1 </a:t>
            </a:r>
            <a:r>
              <a:rPr lang="ko-KR" altLang="en-US" dirty="0"/>
              <a:t>테이블 관련 명령어</a:t>
            </a:r>
            <a:endParaRPr lang="en-US" altLang="ko-KR" dirty="0"/>
          </a:p>
          <a:p>
            <a:pPr lvl="1"/>
            <a:r>
              <a:rPr lang="ko-KR" altLang="en-US" b="0" dirty="0" smtClean="0"/>
              <a:t>테이블 </a:t>
            </a:r>
            <a:r>
              <a:rPr lang="ko-KR" altLang="en-US" b="0" dirty="0"/>
              <a:t>이름 변경하기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MySQL </a:t>
            </a:r>
            <a:r>
              <a:rPr lang="ko-KR" altLang="en-US" b="0" dirty="0"/>
              <a:t>기본 명령어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919449"/>
            <a:ext cx="8286750" cy="9715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164004"/>
            <a:ext cx="6953250" cy="8953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243" y="4332359"/>
            <a:ext cx="4719214" cy="195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065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데이터 조작 </a:t>
            </a:r>
            <a:r>
              <a:rPr lang="ko-KR" altLang="en-US" dirty="0" smtClean="0"/>
              <a:t>명령어</a:t>
            </a:r>
            <a:endParaRPr lang="en-US" altLang="ko-KR" dirty="0" smtClean="0"/>
          </a:p>
          <a:p>
            <a:pPr lvl="1"/>
            <a:r>
              <a:rPr lang="ko-KR" altLang="en-US" b="0" dirty="0"/>
              <a:t>데이터 조작 명령어는 사용자가 적절한 데이터 모델로 구성된 데이터에 접근하거나 데이터를 </a:t>
            </a:r>
            <a:r>
              <a:rPr lang="ko-KR" altLang="en-US" b="0" dirty="0" smtClean="0"/>
              <a:t>조 작할 </a:t>
            </a:r>
            <a:r>
              <a:rPr lang="ko-KR" altLang="en-US" b="0" dirty="0"/>
              <a:t>수 있도록 하는 </a:t>
            </a:r>
            <a:r>
              <a:rPr lang="ko-KR" altLang="en-US" b="0" dirty="0" smtClean="0"/>
              <a:t>언어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데이터베이스 </a:t>
            </a:r>
            <a:r>
              <a:rPr lang="ko-KR" altLang="en-US" b="0" dirty="0"/>
              <a:t>내의 데이터 연산을 위한 언어로 </a:t>
            </a:r>
            <a:r>
              <a:rPr lang="ko-KR" altLang="en-US" b="0" dirty="0" smtClean="0"/>
              <a:t>데이터베이스 </a:t>
            </a:r>
            <a:r>
              <a:rPr lang="ko-KR" altLang="en-US" b="0" dirty="0"/>
              <a:t>내에서 데이터 검색</a:t>
            </a:r>
            <a:r>
              <a:rPr lang="en-US" altLang="ko-KR" b="0" dirty="0"/>
              <a:t>, </a:t>
            </a:r>
            <a:r>
              <a:rPr lang="ko-KR" altLang="en-US" b="0" dirty="0"/>
              <a:t>추가</a:t>
            </a:r>
            <a:r>
              <a:rPr lang="en-US" altLang="ko-KR" b="0" dirty="0"/>
              <a:t>, </a:t>
            </a:r>
            <a:r>
              <a:rPr lang="ko-KR" altLang="en-US" b="0" dirty="0"/>
              <a:t>삭제</a:t>
            </a:r>
            <a:r>
              <a:rPr lang="en-US" altLang="ko-KR" b="0" dirty="0"/>
              <a:t>, </a:t>
            </a:r>
            <a:r>
              <a:rPr lang="ko-KR" altLang="en-US" b="0" dirty="0"/>
              <a:t>갱신 작업이 </a:t>
            </a:r>
            <a:r>
              <a:rPr lang="ko-KR" altLang="en-US" b="0" dirty="0" smtClean="0"/>
              <a:t>가능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MySQL </a:t>
            </a:r>
            <a:r>
              <a:rPr lang="ko-KR" altLang="en-US" b="0" dirty="0"/>
              <a:t>기본 명령어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141246"/>
            <a:ext cx="7056784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922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데이터 조작 명령어</a:t>
            </a:r>
            <a:endParaRPr lang="en-US" altLang="ko-KR" dirty="0"/>
          </a:p>
          <a:p>
            <a:pPr lvl="1"/>
            <a:r>
              <a:rPr lang="ko-KR" altLang="en-US" b="0" dirty="0" smtClean="0"/>
              <a:t>데이터 </a:t>
            </a:r>
            <a:r>
              <a:rPr lang="ko-KR" altLang="en-US" b="0" dirty="0"/>
              <a:t>등록하기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MySQL </a:t>
            </a:r>
            <a:r>
              <a:rPr lang="ko-KR" altLang="en-US" b="0" dirty="0"/>
              <a:t>기본 명령어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4" y="1941189"/>
            <a:ext cx="8220075" cy="609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61" y="2772741"/>
            <a:ext cx="8305800" cy="10382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4092549"/>
            <a:ext cx="5456058" cy="227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179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데이터 조작 명령어</a:t>
            </a:r>
            <a:endParaRPr lang="en-US" altLang="ko-KR" dirty="0"/>
          </a:p>
          <a:p>
            <a:pPr lvl="1"/>
            <a:r>
              <a:rPr lang="ko-KR" altLang="en-US" b="0" dirty="0" smtClean="0"/>
              <a:t>데이터 </a:t>
            </a:r>
            <a:r>
              <a:rPr lang="ko-KR" altLang="en-US" b="0" dirty="0"/>
              <a:t>조회하기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MySQL </a:t>
            </a:r>
            <a:r>
              <a:rPr lang="ko-KR" altLang="en-US" b="0" dirty="0"/>
              <a:t>기본 명령어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98593"/>
            <a:ext cx="8267700" cy="9334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3040352"/>
            <a:ext cx="8305800" cy="9620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4149080"/>
            <a:ext cx="4879994" cy="180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59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데이터베이스 관리 시스템</a:t>
            </a:r>
          </a:p>
          <a:p>
            <a:pPr lvl="1"/>
            <a:r>
              <a:rPr lang="ko-KR" altLang="en-US" b="0" dirty="0" smtClean="0"/>
              <a:t>데이터베이스를 </a:t>
            </a:r>
            <a:r>
              <a:rPr lang="ko-KR" altLang="en-US" b="0" dirty="0"/>
              <a:t>관리하는 </a:t>
            </a:r>
            <a:r>
              <a:rPr lang="ko-KR" altLang="en-US" b="0" dirty="0" smtClean="0"/>
              <a:t>소프트웨어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다수의 </a:t>
            </a:r>
            <a:r>
              <a:rPr lang="ko-KR" altLang="en-US" b="0" dirty="0"/>
              <a:t>사용자와 </a:t>
            </a:r>
            <a:r>
              <a:rPr lang="ko-KR" altLang="en-US" b="0" dirty="0" smtClean="0"/>
              <a:t>데이터베이스 </a:t>
            </a:r>
            <a:r>
              <a:rPr lang="ko-KR" altLang="en-US" b="0" dirty="0"/>
              <a:t>사이에서 사용자의 요구에 따라 정보를 생성하는 </a:t>
            </a:r>
            <a:r>
              <a:rPr lang="ko-KR" altLang="en-US" b="0" dirty="0" smtClean="0"/>
              <a:t>역할을 함</a:t>
            </a:r>
            <a:r>
              <a:rPr lang="en-US" altLang="ko-KR" b="0" dirty="0" smtClean="0"/>
              <a:t> </a:t>
            </a:r>
          </a:p>
          <a:p>
            <a:pPr lvl="1"/>
            <a:r>
              <a:rPr lang="ko-KR" altLang="en-US" b="0" dirty="0" smtClean="0"/>
              <a:t>응용 프로그램들이 </a:t>
            </a:r>
            <a:r>
              <a:rPr lang="ko-KR" altLang="en-US" b="0" dirty="0"/>
              <a:t>데이터베이스를 공유하며 사용할 수 있는 환경을 제공하고</a:t>
            </a:r>
            <a:r>
              <a:rPr lang="en-US" altLang="ko-KR" b="0" dirty="0"/>
              <a:t>, </a:t>
            </a:r>
            <a:r>
              <a:rPr lang="ko-KR" altLang="en-US" b="0" dirty="0"/>
              <a:t>사용자들이 데이터베이스 </a:t>
            </a:r>
            <a:r>
              <a:rPr lang="ko-KR" altLang="en-US" b="0" dirty="0" smtClean="0"/>
              <a:t>안에 </a:t>
            </a:r>
            <a:r>
              <a:rPr lang="ko-KR" altLang="en-US" b="0" dirty="0"/>
              <a:t>데이터를 기록하거나 접근할 수 있게 </a:t>
            </a:r>
            <a:r>
              <a:rPr lang="ko-KR" altLang="en-US" b="0" dirty="0" smtClean="0"/>
              <a:t>함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사용자나 </a:t>
            </a:r>
            <a:r>
              <a:rPr lang="ko-KR" altLang="en-US" b="0" dirty="0"/>
              <a:t>다른 프로그램의 요구 사항을 </a:t>
            </a:r>
            <a:r>
              <a:rPr lang="ko-KR" altLang="en-US" b="0" dirty="0" smtClean="0"/>
              <a:t>관리함으로써</a:t>
            </a:r>
            <a:r>
              <a:rPr lang="en-US" altLang="ko-KR" b="0" dirty="0"/>
              <a:t>, </a:t>
            </a:r>
            <a:r>
              <a:rPr lang="ko-KR" altLang="en-US" b="0" dirty="0"/>
              <a:t>사용자나 다른 프로그램이 실제로 그 데이터가 저장 매체의 어디에 저장되어 </a:t>
            </a:r>
            <a:r>
              <a:rPr lang="ko-KR" altLang="en-US" b="0" dirty="0" smtClean="0"/>
              <a:t>있는지 </a:t>
            </a:r>
            <a:r>
              <a:rPr lang="ko-KR" altLang="en-US" b="0" dirty="0"/>
              <a:t>알지 못해도 다중 사용자 환경의 누구든 데이터를 이용할 수 있게 </a:t>
            </a:r>
            <a:r>
              <a:rPr lang="ko-KR" altLang="en-US" b="0" dirty="0" smtClean="0"/>
              <a:t>함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사용자의 </a:t>
            </a:r>
            <a:r>
              <a:rPr lang="ko-KR" altLang="en-US" b="0" dirty="0"/>
              <a:t>요구 사항을 처리할 때 데이터의 무결성과 허가된 사용자만 데이터에 </a:t>
            </a:r>
            <a:r>
              <a:rPr lang="ko-KR" altLang="en-US" b="0" dirty="0" smtClean="0"/>
              <a:t>접근할 수 </a:t>
            </a:r>
            <a:r>
              <a:rPr lang="ko-KR" altLang="en-US" b="0" dirty="0"/>
              <a:t>있는 </a:t>
            </a:r>
            <a:r>
              <a:rPr lang="ko-KR" altLang="en-US" b="0" dirty="0" err="1"/>
              <a:t>보안성을</a:t>
            </a:r>
            <a:r>
              <a:rPr lang="ko-KR" altLang="en-US" b="0" dirty="0"/>
              <a:t> </a:t>
            </a:r>
            <a:r>
              <a:rPr lang="ko-KR" altLang="en-US" b="0" dirty="0" smtClean="0"/>
              <a:t>보장함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b="0" dirty="0"/>
              <a:t>데이터베이스의 개요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439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10" y="2410716"/>
            <a:ext cx="3778573" cy="1386592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MySQL </a:t>
            </a:r>
            <a:r>
              <a:rPr lang="ko-KR" altLang="en-US" b="0" dirty="0"/>
              <a:t>기본 명령어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1084579"/>
            <a:ext cx="8277225" cy="9620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31" y="4297169"/>
            <a:ext cx="3815133" cy="20669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4590" y="2046604"/>
            <a:ext cx="4384948" cy="18003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4590" y="4297168"/>
            <a:ext cx="3846736" cy="20669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446" y="4725144"/>
            <a:ext cx="4107867" cy="163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8624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데이터 조작 명령어</a:t>
            </a:r>
            <a:endParaRPr lang="en-US" altLang="ko-KR" dirty="0"/>
          </a:p>
          <a:p>
            <a:pPr lvl="1"/>
            <a:r>
              <a:rPr lang="ko-KR" altLang="en-US" b="0" dirty="0" smtClean="0"/>
              <a:t>데이터 </a:t>
            </a:r>
            <a:r>
              <a:rPr lang="ko-KR" altLang="en-US" b="0" dirty="0"/>
              <a:t>수정하기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MySQL </a:t>
            </a:r>
            <a:r>
              <a:rPr lang="ko-KR" altLang="en-US" b="0" dirty="0"/>
              <a:t>기본 명령어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01805"/>
            <a:ext cx="8229600" cy="6572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832035"/>
            <a:ext cx="5543550" cy="26003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212976"/>
            <a:ext cx="6447619" cy="2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174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데이터 조작 명령어</a:t>
            </a:r>
            <a:endParaRPr lang="en-US" altLang="ko-KR" dirty="0"/>
          </a:p>
          <a:p>
            <a:pPr lvl="1"/>
            <a:r>
              <a:rPr lang="ko-KR" altLang="en-US" b="0" dirty="0" smtClean="0"/>
              <a:t>데이터 </a:t>
            </a:r>
            <a:r>
              <a:rPr lang="ko-KR" altLang="en-US" b="0" dirty="0"/>
              <a:t>삭제하기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MySQL </a:t>
            </a:r>
            <a:r>
              <a:rPr lang="ko-KR" altLang="en-US" b="0" dirty="0"/>
              <a:t>기본 명령어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5752"/>
            <a:ext cx="8229600" cy="6477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74" y="2708920"/>
            <a:ext cx="4819650" cy="23907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37" y="3062408"/>
            <a:ext cx="4721187" cy="20372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7972" y="4360554"/>
            <a:ext cx="5114925" cy="187675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972" y="4787055"/>
            <a:ext cx="5108828" cy="1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680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ordArt 436"/>
          <p:cNvSpPr>
            <a:spLocks noChangeArrowheads="1" noChangeShapeType="1" noTextEdit="1"/>
          </p:cNvSpPr>
          <p:nvPr/>
        </p:nvSpPr>
        <p:spPr bwMode="auto">
          <a:xfrm>
            <a:off x="1701833" y="3914710"/>
            <a:ext cx="533400" cy="1080000"/>
          </a:xfrm>
          <a:prstGeom prst="rect">
            <a:avLst/>
          </a:prstGeom>
          <a:ln>
            <a:noFill/>
          </a:ln>
        </p:spPr>
        <p:txBody>
          <a:bodyPr wrap="none" fromWordArt="1">
            <a:prstTxWarp prst="textCascadeUp">
              <a:avLst>
                <a:gd name="adj" fmla="val 99838"/>
              </a:avLst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latinLnBrk="0" hangingPunct="0">
              <a:defRPr/>
            </a:pPr>
            <a:r>
              <a:rPr kumimoji="0" lang="en-US" altLang="ko-KR" sz="4800" b="1" i="1" kern="10" spc="150" dirty="0" smtClean="0">
                <a:ln w="11430">
                  <a:solidFill>
                    <a:srgbClr val="452103"/>
                  </a:solidFill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둥근헤드라인"/>
                <a:ea typeface="휴먼둥근헤드라인"/>
              </a:rPr>
              <a:t>16</a:t>
            </a:r>
            <a:endParaRPr kumimoji="0" lang="ko-KR" altLang="en-US" sz="4800" b="1" i="1" kern="10" spc="150" dirty="0">
              <a:ln w="11430">
                <a:solidFill>
                  <a:srgbClr val="452103"/>
                </a:solidFill>
              </a:ln>
              <a:solidFill>
                <a:schemeClr val="accent5">
                  <a:lumMod val="7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휴먼둥근헤드라인"/>
              <a:ea typeface="휴먼둥근헤드라인"/>
            </a:endParaRPr>
          </a:p>
        </p:txBody>
      </p:sp>
      <p:sp>
        <p:nvSpPr>
          <p:cNvPr id="5123" name="제목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ko-KR" sz="2800" b="0" dirty="0"/>
              <a:t>JDBC</a:t>
            </a:r>
            <a:r>
              <a:rPr lang="ko-KR" altLang="en-US" sz="2800" b="0" dirty="0"/>
              <a:t>로 데이터베이스와 </a:t>
            </a:r>
            <a:r>
              <a:rPr lang="en-US" altLang="ko-KR" sz="2800" b="0" dirty="0"/>
              <a:t>JSP </a:t>
            </a:r>
            <a:r>
              <a:rPr lang="ko-KR" altLang="en-US" sz="2800" b="0" dirty="0"/>
              <a:t>연동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75565762"/>
      </p:ext>
    </p:extLst>
  </p:cSld>
  <p:clrMapOvr>
    <a:masterClrMapping/>
  </p:clrMapOvr>
  <p:transition>
    <p:zoom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27"/>
          <p:cNvSpPr>
            <a:spLocks noGrp="1"/>
          </p:cNvSpPr>
          <p:nvPr>
            <p:ph sz="quarter" idx="10"/>
          </p:nvPr>
        </p:nvSpPr>
        <p:spPr>
          <a:xfrm>
            <a:off x="263436" y="1016726"/>
            <a:ext cx="8568000" cy="5580625"/>
          </a:xfrm>
        </p:spPr>
        <p:txBody>
          <a:bodyPr/>
          <a:lstStyle/>
          <a:p>
            <a:endParaRPr lang="en-US" altLang="ko-KR" dirty="0"/>
          </a:p>
        </p:txBody>
      </p:sp>
      <p:sp>
        <p:nvSpPr>
          <p:cNvPr id="34" name="Rectangle 3">
            <a:extLst>
              <a:ext uri="{FF2B5EF4-FFF2-40B4-BE49-F238E27FC236}">
                <a16:creationId xmlns="" xmlns:a16="http://schemas.microsoft.com/office/drawing/2014/main" id="{F71D86D2-9A5A-436C-BF82-D67BDBFA3162}"/>
              </a:ext>
            </a:extLst>
          </p:cNvPr>
          <p:cNvSpPr/>
          <p:nvPr/>
        </p:nvSpPr>
        <p:spPr>
          <a:xfrm>
            <a:off x="1087060" y="1125017"/>
            <a:ext cx="7085340" cy="545486"/>
          </a:xfrm>
          <a:prstGeom prst="rect">
            <a:avLst/>
          </a:prstGeom>
          <a:solidFill>
            <a:srgbClr val="D6E7E6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5" name="TextBox 12">
            <a:extLst>
              <a:ext uri="{FF2B5EF4-FFF2-40B4-BE49-F238E27FC236}">
                <a16:creationId xmlns="" xmlns:a16="http://schemas.microsoft.com/office/drawing/2014/main" id="{40D9FBBA-2095-4493-930B-54EB43818DE9}"/>
              </a:ext>
            </a:extLst>
          </p:cNvPr>
          <p:cNvSpPr txBox="1"/>
          <p:nvPr/>
        </p:nvSpPr>
        <p:spPr bwMode="auto">
          <a:xfrm>
            <a:off x="1683837" y="1219842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JDBC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개요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Oval 4">
            <a:extLst>
              <a:ext uri="{FF2B5EF4-FFF2-40B4-BE49-F238E27FC236}">
                <a16:creationId xmlns="" xmlns:a16="http://schemas.microsoft.com/office/drawing/2014/main" id="{2A9FECBD-702A-4BA1-88AB-67BBCAFAED1F}"/>
              </a:ext>
            </a:extLst>
          </p:cNvPr>
          <p:cNvSpPr/>
          <p:nvPr/>
        </p:nvSpPr>
        <p:spPr>
          <a:xfrm>
            <a:off x="755576" y="1094712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50C1B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534BF5C5-2F04-4802-A8CF-73191AEB43D8}"/>
              </a:ext>
            </a:extLst>
          </p:cNvPr>
          <p:cNvSpPr txBox="1"/>
          <p:nvPr/>
        </p:nvSpPr>
        <p:spPr>
          <a:xfrm>
            <a:off x="879457" y="1175362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17928F"/>
                </a:solidFill>
                <a:cs typeface="Arial" pitchFamily="34" charset="0"/>
              </a:rPr>
              <a:t>1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sp>
        <p:nvSpPr>
          <p:cNvPr id="38" name="Rectangle 31">
            <a:extLst>
              <a:ext uri="{FF2B5EF4-FFF2-40B4-BE49-F238E27FC236}">
                <a16:creationId xmlns="" xmlns:a16="http://schemas.microsoft.com/office/drawing/2014/main" id="{F87AFBBE-263B-456C-A0CE-E79DEEC79E2B}"/>
              </a:ext>
            </a:extLst>
          </p:cNvPr>
          <p:cNvSpPr/>
          <p:nvPr/>
        </p:nvSpPr>
        <p:spPr>
          <a:xfrm>
            <a:off x="1059502" y="1773090"/>
            <a:ext cx="7116018" cy="545486"/>
          </a:xfrm>
          <a:prstGeom prst="rect">
            <a:avLst/>
          </a:prstGeom>
          <a:solidFill>
            <a:srgbClr val="D6E7E6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9" name="TextBox 12">
            <a:extLst>
              <a:ext uri="{FF2B5EF4-FFF2-40B4-BE49-F238E27FC236}">
                <a16:creationId xmlns="" xmlns:a16="http://schemas.microsoft.com/office/drawing/2014/main" id="{C1C8BBBE-666B-476A-B7E7-D3888F6B2AC5}"/>
              </a:ext>
            </a:extLst>
          </p:cNvPr>
          <p:cNvSpPr txBox="1"/>
          <p:nvPr/>
        </p:nvSpPr>
        <p:spPr bwMode="auto">
          <a:xfrm>
            <a:off x="1683837" y="1867915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JDBC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드라이버 로딩 및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DBMS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접속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Oval 33">
            <a:extLst>
              <a:ext uri="{FF2B5EF4-FFF2-40B4-BE49-F238E27FC236}">
                <a16:creationId xmlns="" xmlns:a16="http://schemas.microsoft.com/office/drawing/2014/main" id="{72F09F89-0230-43A5-A4A3-5239F66A6865}"/>
              </a:ext>
            </a:extLst>
          </p:cNvPr>
          <p:cNvSpPr/>
          <p:nvPr/>
        </p:nvSpPr>
        <p:spPr>
          <a:xfrm>
            <a:off x="755576" y="1742784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rgbClr val="40C4C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rgbClr val="50C1BE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27036CA4-28CD-44F9-B258-DDA77AD699B0}"/>
              </a:ext>
            </a:extLst>
          </p:cNvPr>
          <p:cNvSpPr txBox="1"/>
          <p:nvPr/>
        </p:nvSpPr>
        <p:spPr>
          <a:xfrm>
            <a:off x="879457" y="1823435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17928F"/>
                </a:solidFill>
                <a:cs typeface="Arial" pitchFamily="34" charset="0"/>
              </a:rPr>
              <a:t>2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sp>
        <p:nvSpPr>
          <p:cNvPr id="42" name="Rectangle 36">
            <a:extLst>
              <a:ext uri="{FF2B5EF4-FFF2-40B4-BE49-F238E27FC236}">
                <a16:creationId xmlns="" xmlns:a16="http://schemas.microsoft.com/office/drawing/2014/main" id="{A1D087A5-BC02-4A12-A503-0123A850BC88}"/>
              </a:ext>
            </a:extLst>
          </p:cNvPr>
          <p:cNvSpPr/>
          <p:nvPr/>
        </p:nvSpPr>
        <p:spPr>
          <a:xfrm>
            <a:off x="1087060" y="2421162"/>
            <a:ext cx="7085340" cy="545486"/>
          </a:xfrm>
          <a:prstGeom prst="rect">
            <a:avLst/>
          </a:prstGeom>
          <a:solidFill>
            <a:srgbClr val="E2F1F0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3" name="TextBox 12">
            <a:extLst>
              <a:ext uri="{FF2B5EF4-FFF2-40B4-BE49-F238E27FC236}">
                <a16:creationId xmlns="" xmlns:a16="http://schemas.microsoft.com/office/drawing/2014/main" id="{228991CF-971D-4BD1-9444-A3ADF601E98D}"/>
              </a:ext>
            </a:extLst>
          </p:cNvPr>
          <p:cNvSpPr txBox="1"/>
          <p:nvPr/>
        </p:nvSpPr>
        <p:spPr bwMode="auto">
          <a:xfrm>
            <a:off x="1683837" y="2515987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쿼리 실행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Oval 38">
            <a:extLst>
              <a:ext uri="{FF2B5EF4-FFF2-40B4-BE49-F238E27FC236}">
                <a16:creationId xmlns="" xmlns:a16="http://schemas.microsoft.com/office/drawing/2014/main" id="{EFB909A1-2553-431D-8951-2FCAB83352F3}"/>
              </a:ext>
            </a:extLst>
          </p:cNvPr>
          <p:cNvSpPr/>
          <p:nvPr/>
        </p:nvSpPr>
        <p:spPr>
          <a:xfrm>
            <a:off x="755576" y="2390856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516723D6-6106-4E80-84D8-C064B79C73D4}"/>
              </a:ext>
            </a:extLst>
          </p:cNvPr>
          <p:cNvSpPr txBox="1"/>
          <p:nvPr/>
        </p:nvSpPr>
        <p:spPr>
          <a:xfrm>
            <a:off x="879457" y="2471508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17928F"/>
                </a:solidFill>
                <a:cs typeface="Arial" pitchFamily="34" charset="0"/>
              </a:rPr>
              <a:t>3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sp>
        <p:nvSpPr>
          <p:cNvPr id="20" name="Rectangle 36">
            <a:extLst>
              <a:ext uri="{FF2B5EF4-FFF2-40B4-BE49-F238E27FC236}">
                <a16:creationId xmlns="" xmlns:a16="http://schemas.microsoft.com/office/drawing/2014/main" id="{DF00DCCC-102E-4145-BABA-D22898295518}"/>
              </a:ext>
            </a:extLst>
          </p:cNvPr>
          <p:cNvSpPr/>
          <p:nvPr/>
        </p:nvSpPr>
        <p:spPr>
          <a:xfrm>
            <a:off x="1087060" y="3069234"/>
            <a:ext cx="7085340" cy="545486"/>
          </a:xfrm>
          <a:prstGeom prst="rect">
            <a:avLst/>
          </a:prstGeom>
          <a:solidFill>
            <a:srgbClr val="E2F1F0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="" xmlns:a16="http://schemas.microsoft.com/office/drawing/2014/main" id="{303F313C-C501-479B-9D28-10531B623A70}"/>
              </a:ext>
            </a:extLst>
          </p:cNvPr>
          <p:cNvSpPr txBox="1"/>
          <p:nvPr/>
        </p:nvSpPr>
        <p:spPr bwMode="auto">
          <a:xfrm>
            <a:off x="1683837" y="3164059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 err="1" smtClean="0">
                <a:latin typeface="맑은 고딕" panose="020B0503020000020004" pitchFamily="50" charset="-127"/>
              </a:rPr>
              <a:t>쿼리문</a:t>
            </a:r>
            <a:r>
              <a:rPr lang="ko-KR" altLang="en-US" b="1" dirty="0" smtClean="0">
                <a:latin typeface="맑은 고딕" panose="020B0503020000020004" pitchFamily="50" charset="-127"/>
              </a:rPr>
              <a:t> 실행 결과 값 가져오기</a:t>
            </a:r>
            <a:endParaRPr lang="ko-KR" altLang="en-US" b="1" dirty="0">
              <a:latin typeface="맑은 고딕" panose="020B0503020000020004" pitchFamily="50" charset="-127"/>
            </a:endParaRPr>
          </a:p>
        </p:txBody>
      </p:sp>
      <p:sp>
        <p:nvSpPr>
          <p:cNvPr id="22" name="Oval 38">
            <a:extLst>
              <a:ext uri="{FF2B5EF4-FFF2-40B4-BE49-F238E27FC236}">
                <a16:creationId xmlns="" xmlns:a16="http://schemas.microsoft.com/office/drawing/2014/main" id="{D68CA34E-6EE0-4926-ABBC-012D5C2B9515}"/>
              </a:ext>
            </a:extLst>
          </p:cNvPr>
          <p:cNvSpPr/>
          <p:nvPr/>
        </p:nvSpPr>
        <p:spPr>
          <a:xfrm>
            <a:off x="755576" y="3038928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041026EB-829B-4499-8EEA-C09E64B8D656}"/>
              </a:ext>
            </a:extLst>
          </p:cNvPr>
          <p:cNvSpPr txBox="1"/>
          <p:nvPr/>
        </p:nvSpPr>
        <p:spPr>
          <a:xfrm>
            <a:off x="879457" y="3119581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17928F"/>
                </a:solidFill>
                <a:cs typeface="Arial" pitchFamily="34" charset="0"/>
              </a:rPr>
              <a:t>4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sp>
        <p:nvSpPr>
          <p:cNvPr id="24" name="Rectangle 36">
            <a:extLst>
              <a:ext uri="{FF2B5EF4-FFF2-40B4-BE49-F238E27FC236}">
                <a16:creationId xmlns="" xmlns:a16="http://schemas.microsoft.com/office/drawing/2014/main" id="{A1D087A5-BC02-4A12-A503-0123A850BC88}"/>
              </a:ext>
            </a:extLst>
          </p:cNvPr>
          <p:cNvSpPr/>
          <p:nvPr/>
        </p:nvSpPr>
        <p:spPr>
          <a:xfrm>
            <a:off x="1087060" y="3717306"/>
            <a:ext cx="7085340" cy="545486"/>
          </a:xfrm>
          <a:prstGeom prst="rect">
            <a:avLst/>
          </a:prstGeom>
          <a:solidFill>
            <a:srgbClr val="E2F1F0"/>
          </a:solidFill>
          <a:ln w="12700">
            <a:solidFill>
              <a:srgbClr val="40C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="" xmlns:a16="http://schemas.microsoft.com/office/drawing/2014/main" id="{228991CF-971D-4BD1-9444-A3ADF601E98D}"/>
              </a:ext>
            </a:extLst>
          </p:cNvPr>
          <p:cNvSpPr txBox="1"/>
          <p:nvPr/>
        </p:nvSpPr>
        <p:spPr bwMode="auto">
          <a:xfrm>
            <a:off x="1683837" y="3812131"/>
            <a:ext cx="6188110" cy="36933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latin typeface="맑은 고딕" panose="020B0503020000020004" pitchFamily="50" charset="-127"/>
              </a:rPr>
              <a:t>[</a:t>
            </a:r>
            <a:r>
              <a:rPr lang="ko-KR" altLang="en-US" b="1" dirty="0">
                <a:latin typeface="맑은 고딕" panose="020B0503020000020004" pitchFamily="50" charset="-127"/>
              </a:rPr>
              <a:t>웹 쇼핑몰</a:t>
            </a:r>
            <a:r>
              <a:rPr lang="en-US" altLang="ko-KR" b="1" dirty="0" smtClean="0">
                <a:latin typeface="맑은 고딕" panose="020B0503020000020004" pitchFamily="50" charset="-127"/>
              </a:rPr>
              <a:t>] </a:t>
            </a:r>
            <a:r>
              <a:rPr lang="ko-KR" altLang="en-US" b="1" dirty="0" smtClean="0">
                <a:latin typeface="맑은 고딕" panose="020B0503020000020004" pitchFamily="50" charset="-127"/>
              </a:rPr>
              <a:t>상품 조회</a:t>
            </a:r>
            <a:r>
              <a:rPr lang="en-US" altLang="ko-KR" b="1" dirty="0" smtClean="0">
                <a:latin typeface="맑은 고딕" panose="020B0503020000020004" pitchFamily="50" charset="-127"/>
              </a:rPr>
              <a:t>, </a:t>
            </a:r>
            <a:r>
              <a:rPr lang="ko-KR" altLang="en-US" b="1" dirty="0" smtClean="0">
                <a:latin typeface="맑은 고딕" panose="020B0503020000020004" pitchFamily="50" charset="-127"/>
              </a:rPr>
              <a:t>등록</a:t>
            </a:r>
            <a:r>
              <a:rPr lang="en-US" altLang="ko-KR" b="1" dirty="0" smtClean="0">
                <a:latin typeface="맑은 고딕" panose="020B0503020000020004" pitchFamily="50" charset="-127"/>
              </a:rPr>
              <a:t>, </a:t>
            </a:r>
            <a:r>
              <a:rPr lang="ko-KR" altLang="en-US" b="1" dirty="0" smtClean="0">
                <a:latin typeface="맑은 고딕" panose="020B0503020000020004" pitchFamily="50" charset="-127"/>
              </a:rPr>
              <a:t>수정</a:t>
            </a:r>
            <a:r>
              <a:rPr lang="en-US" altLang="ko-KR" b="1" dirty="0" smtClean="0">
                <a:latin typeface="맑은 고딕" panose="020B0503020000020004" pitchFamily="50" charset="-127"/>
              </a:rPr>
              <a:t>, </a:t>
            </a:r>
            <a:r>
              <a:rPr lang="ko-KR" altLang="en-US" b="1" dirty="0" smtClean="0">
                <a:latin typeface="맑은 고딕" panose="020B0503020000020004" pitchFamily="50" charset="-127"/>
              </a:rPr>
              <a:t>삭제하기</a:t>
            </a:r>
            <a:endParaRPr lang="ko-KR" altLang="en-US" b="1" dirty="0">
              <a:latin typeface="맑은 고딕" panose="020B0503020000020004" pitchFamily="50" charset="-127"/>
            </a:endParaRPr>
          </a:p>
        </p:txBody>
      </p:sp>
      <p:sp>
        <p:nvSpPr>
          <p:cNvPr id="26" name="Oval 38">
            <a:extLst>
              <a:ext uri="{FF2B5EF4-FFF2-40B4-BE49-F238E27FC236}">
                <a16:creationId xmlns="" xmlns:a16="http://schemas.microsoft.com/office/drawing/2014/main" id="{EFB909A1-2553-431D-8951-2FCAB83352F3}"/>
              </a:ext>
            </a:extLst>
          </p:cNvPr>
          <p:cNvSpPr/>
          <p:nvPr/>
        </p:nvSpPr>
        <p:spPr>
          <a:xfrm>
            <a:off x="755576" y="3687000"/>
            <a:ext cx="662971" cy="606096"/>
          </a:xfrm>
          <a:prstGeom prst="ellipse">
            <a:avLst/>
          </a:prstGeom>
          <a:solidFill>
            <a:srgbClr val="98D2D0"/>
          </a:solidFill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516723D6-6106-4E80-84D8-C064B79C73D4}"/>
              </a:ext>
            </a:extLst>
          </p:cNvPr>
          <p:cNvSpPr txBox="1"/>
          <p:nvPr/>
        </p:nvSpPr>
        <p:spPr>
          <a:xfrm>
            <a:off x="879457" y="3767652"/>
            <a:ext cx="41520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17928F"/>
                </a:solidFill>
                <a:cs typeface="Arial" pitchFamily="34" charset="0"/>
              </a:rPr>
              <a:t>5</a:t>
            </a:r>
            <a:endParaRPr lang="ko-KR" altLang="en-US" sz="2400" b="1" dirty="0">
              <a:solidFill>
                <a:srgbClr val="17928F"/>
              </a:solidFill>
              <a:cs typeface="Arial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57" y="4499306"/>
            <a:ext cx="7292943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93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6547AFA1-DBAB-4254-AD78-5960E596128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JDBC(Java </a:t>
            </a:r>
            <a:r>
              <a:rPr lang="en-US" altLang="ko-KR" dirty="0" err="1"/>
              <a:t>DataBase</a:t>
            </a:r>
            <a:r>
              <a:rPr lang="en-US" altLang="ko-KR" dirty="0"/>
              <a:t> Connectivity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b="0" dirty="0" smtClean="0"/>
              <a:t>자바</a:t>
            </a:r>
            <a:r>
              <a:rPr lang="en-US" altLang="ko-KR" b="0" dirty="0"/>
              <a:t>/JSP </a:t>
            </a:r>
            <a:r>
              <a:rPr lang="ko-KR" altLang="en-US" b="0" dirty="0"/>
              <a:t>프로그램 내에서 데이터베이스와 관련된 </a:t>
            </a:r>
            <a:r>
              <a:rPr lang="ko-KR" altLang="en-US" b="0" dirty="0" smtClean="0"/>
              <a:t>작업을 </a:t>
            </a:r>
            <a:r>
              <a:rPr lang="ko-KR" altLang="en-US" b="0" dirty="0"/>
              <a:t>처리할 수 있도록 도와주는 자바 표준 </a:t>
            </a:r>
            <a:r>
              <a:rPr lang="ko-KR" altLang="en-US" b="0" dirty="0" smtClean="0"/>
              <a:t>인터페이스</a:t>
            </a:r>
            <a:endParaRPr lang="en-US" altLang="ko-KR" b="0" dirty="0" smtClean="0"/>
          </a:p>
          <a:p>
            <a:pPr lvl="1"/>
            <a:r>
              <a:rPr lang="ko-KR" altLang="en-US" b="0" dirty="0" err="1" smtClean="0"/>
              <a:t>관계형</a:t>
            </a:r>
            <a:r>
              <a:rPr lang="ko-KR" altLang="en-US" b="0" dirty="0" smtClean="0"/>
              <a:t> </a:t>
            </a:r>
            <a:r>
              <a:rPr lang="ko-KR" altLang="en-US" b="0" dirty="0"/>
              <a:t>데이터베이스 시스템에 </a:t>
            </a:r>
            <a:r>
              <a:rPr lang="ko-KR" altLang="en-US" b="0" dirty="0" smtClean="0"/>
              <a:t>접근하여 </a:t>
            </a:r>
            <a:r>
              <a:rPr lang="en-US" altLang="ko-KR" b="0" dirty="0"/>
              <a:t>SQL </a:t>
            </a:r>
            <a:r>
              <a:rPr lang="ko-KR" altLang="en-US" b="0" dirty="0"/>
              <a:t>문을 실행하기 위한 자바 </a:t>
            </a:r>
            <a:r>
              <a:rPr lang="en-US" altLang="ko-KR" b="0" dirty="0"/>
              <a:t>API </a:t>
            </a:r>
            <a:r>
              <a:rPr lang="ko-KR" altLang="en-US" b="0" dirty="0"/>
              <a:t>또는 자바 </a:t>
            </a:r>
            <a:r>
              <a:rPr lang="ko-KR" altLang="en-US" b="0" dirty="0" smtClean="0"/>
              <a:t>라이브러리</a:t>
            </a:r>
            <a:endParaRPr lang="en-US" altLang="ko-KR" b="0" dirty="0" smtClean="0"/>
          </a:p>
          <a:p>
            <a:pPr lvl="1"/>
            <a:r>
              <a:rPr lang="en-US" altLang="ko-KR" b="0" dirty="0" smtClean="0"/>
              <a:t>JDBC </a:t>
            </a:r>
            <a:r>
              <a:rPr lang="en-US" altLang="ko-KR" b="0" dirty="0"/>
              <a:t>API</a:t>
            </a:r>
            <a:r>
              <a:rPr lang="ko-KR" altLang="en-US" b="0" dirty="0"/>
              <a:t>를 </a:t>
            </a:r>
            <a:r>
              <a:rPr lang="ko-KR" altLang="en-US" b="0" dirty="0" smtClean="0"/>
              <a:t>사용하면 </a:t>
            </a:r>
            <a:r>
              <a:rPr lang="en-US" altLang="ko-KR" b="0" dirty="0" smtClean="0"/>
              <a:t>DBMS</a:t>
            </a:r>
            <a:r>
              <a:rPr lang="ko-KR" altLang="en-US" b="0" dirty="0"/>
              <a:t>의 종류에 상관없이 데이터베이스 작업을 처리할 수 </a:t>
            </a:r>
            <a:r>
              <a:rPr lang="ko-KR" altLang="en-US" b="0" dirty="0" smtClean="0"/>
              <a:t>있</a:t>
            </a:r>
            <a:r>
              <a:rPr lang="ko-KR" altLang="en-US" dirty="0" smtClean="0"/>
              <a:t>음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EDB1366D-9170-441B-9164-6CC1D3BD7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b="0" dirty="0"/>
              <a:t>JDBC</a:t>
            </a:r>
            <a:r>
              <a:rPr lang="ko-KR" altLang="en-US" b="0" dirty="0"/>
              <a:t>의 개요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834" y="3501008"/>
            <a:ext cx="5952331" cy="238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6498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JDBC</a:t>
            </a:r>
            <a:r>
              <a:rPr lang="ko-KR" altLang="en-US" dirty="0"/>
              <a:t>를 사용한 </a:t>
            </a:r>
            <a:r>
              <a:rPr lang="en-US" altLang="ko-KR" dirty="0"/>
              <a:t>JSP</a:t>
            </a:r>
            <a:r>
              <a:rPr lang="ko-KR" altLang="en-US" dirty="0"/>
              <a:t>와 데이터베이스의 </a:t>
            </a:r>
            <a:r>
              <a:rPr lang="ko-KR" altLang="en-US" dirty="0" smtClean="0"/>
              <a:t>연동</a:t>
            </a:r>
            <a:endParaRPr lang="en-US" altLang="ko-KR" dirty="0" smtClean="0"/>
          </a:p>
          <a:p>
            <a:pPr lvl="1"/>
            <a:r>
              <a:rPr lang="ko-KR" altLang="en-US" b="0" dirty="0"/>
              <a:t>❶ </a:t>
            </a:r>
            <a:r>
              <a:rPr lang="en-US" altLang="ko-KR" b="0" dirty="0"/>
              <a:t>java.sql.* </a:t>
            </a:r>
            <a:r>
              <a:rPr lang="ko-KR" altLang="en-US" b="0" dirty="0"/>
              <a:t>패키지 </a:t>
            </a:r>
            <a:r>
              <a:rPr lang="ko-KR" altLang="en-US" b="0" dirty="0" err="1"/>
              <a:t>임포트</a:t>
            </a:r>
            <a:r>
              <a:rPr lang="en-US" altLang="ko-KR" b="0" dirty="0" smtClean="0"/>
              <a:t>,</a:t>
            </a:r>
          </a:p>
          <a:p>
            <a:pPr lvl="1"/>
            <a:r>
              <a:rPr lang="ko-KR" altLang="en-US" b="0" dirty="0" smtClean="0"/>
              <a:t>❷ </a:t>
            </a:r>
            <a:r>
              <a:rPr lang="en-US" altLang="ko-KR" b="0" dirty="0"/>
              <a:t>JDBC </a:t>
            </a:r>
            <a:r>
              <a:rPr lang="ko-KR" altLang="en-US" b="0" dirty="0"/>
              <a:t>드라이버 로딩</a:t>
            </a:r>
            <a:r>
              <a:rPr lang="en-US" altLang="ko-KR" b="0" dirty="0"/>
              <a:t>, 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❸ </a:t>
            </a:r>
            <a:r>
              <a:rPr lang="ko-KR" altLang="en-US" b="0" dirty="0"/>
              <a:t>데이터베이스 접속을 위한 </a:t>
            </a:r>
            <a:r>
              <a:rPr lang="en-US" altLang="ko-KR" b="0" dirty="0" smtClean="0"/>
              <a:t>Connection </a:t>
            </a:r>
            <a:r>
              <a:rPr lang="ko-KR" altLang="en-US" b="0" dirty="0" smtClean="0"/>
              <a:t>객체 </a:t>
            </a:r>
            <a:r>
              <a:rPr lang="ko-KR" altLang="en-US" b="0" dirty="0"/>
              <a:t>생성</a:t>
            </a:r>
            <a:r>
              <a:rPr lang="en-US" altLang="ko-KR" b="0" dirty="0"/>
              <a:t>, 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❹ </a:t>
            </a:r>
            <a:r>
              <a:rPr lang="ko-KR" altLang="en-US" b="0" dirty="0" err="1"/>
              <a:t>쿼리문을</a:t>
            </a:r>
            <a:r>
              <a:rPr lang="ko-KR" altLang="en-US" b="0" dirty="0"/>
              <a:t> 실행하기 위한 </a:t>
            </a:r>
            <a:r>
              <a:rPr lang="en-US" altLang="ko-KR" b="0" dirty="0" smtClean="0"/>
              <a:t>Statement/</a:t>
            </a:r>
            <a:r>
              <a:rPr lang="en-US" altLang="ko-KR" b="0" dirty="0" err="1" smtClean="0"/>
              <a:t>PreparedStatement</a:t>
            </a:r>
            <a:r>
              <a:rPr lang="en-US" altLang="ko-KR" b="0" dirty="0" smtClean="0"/>
              <a:t>/</a:t>
            </a:r>
            <a:r>
              <a:rPr lang="en-US" altLang="ko-KR" b="0" dirty="0" err="1" smtClean="0"/>
              <a:t>CallableStatement</a:t>
            </a:r>
            <a:r>
              <a:rPr lang="ko-KR" altLang="en-US" b="0" dirty="0" smtClean="0"/>
              <a:t>객체 </a:t>
            </a:r>
            <a:r>
              <a:rPr lang="ko-KR" altLang="en-US" b="0" dirty="0"/>
              <a:t>생성</a:t>
            </a:r>
            <a:r>
              <a:rPr lang="en-US" altLang="ko-KR" b="0" dirty="0"/>
              <a:t>, 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❺ </a:t>
            </a:r>
            <a:r>
              <a:rPr lang="ko-KR" altLang="en-US" b="0" dirty="0"/>
              <a:t>쿼리 </a:t>
            </a:r>
            <a:r>
              <a:rPr lang="ko-KR" altLang="en-US" b="0" dirty="0" smtClean="0"/>
              <a:t>실행</a:t>
            </a:r>
            <a:r>
              <a:rPr lang="en-US" altLang="ko-KR" b="0" dirty="0" smtClean="0"/>
              <a:t>. </a:t>
            </a:r>
            <a:r>
              <a:rPr lang="en-US" altLang="ko-KR" dirty="0" err="1" smtClean="0"/>
              <a:t>executeQuery</a:t>
            </a:r>
            <a:r>
              <a:rPr lang="en-US" altLang="ko-KR" dirty="0" smtClean="0"/>
              <a:t>()</a:t>
            </a:r>
            <a:r>
              <a:rPr lang="en-US" altLang="ko-KR" dirty="0">
                <a:solidFill>
                  <a:srgbClr val="00B0F0"/>
                </a:solidFill>
              </a:rPr>
              <a:t> </a:t>
            </a:r>
            <a:r>
              <a:rPr lang="en-US" altLang="ko-KR" sz="1200" dirty="0">
                <a:solidFill>
                  <a:srgbClr val="00B0F0"/>
                </a:solidFill>
              </a:rPr>
              <a:t>&lt;-select</a:t>
            </a:r>
            <a:r>
              <a:rPr lang="ko-KR" altLang="en-US" sz="1200" dirty="0">
                <a:solidFill>
                  <a:srgbClr val="00B0F0"/>
                </a:solidFill>
              </a:rPr>
              <a:t>문인 경우</a:t>
            </a:r>
            <a:r>
              <a:rPr lang="en-US" altLang="ko-KR" dirty="0" smtClean="0"/>
              <a:t> </a:t>
            </a:r>
            <a:r>
              <a:rPr lang="ko-KR" altLang="en-US" dirty="0" smtClean="0"/>
              <a:t>혹은 </a:t>
            </a:r>
            <a:r>
              <a:rPr lang="en-US" altLang="ko-KR" dirty="0" err="1" smtClean="0"/>
              <a:t>executeUpdate</a:t>
            </a:r>
            <a:r>
              <a:rPr lang="en-US" altLang="ko-KR" dirty="0" smtClean="0"/>
              <a:t>()</a:t>
            </a:r>
            <a:r>
              <a:rPr lang="en-US" altLang="ko-KR" b="0" dirty="0" smtClean="0"/>
              <a:t> </a:t>
            </a:r>
          </a:p>
          <a:p>
            <a:pPr lvl="1"/>
            <a:r>
              <a:rPr lang="ko-KR" altLang="en-US" b="0" dirty="0" smtClean="0"/>
              <a:t>❻ </a:t>
            </a:r>
            <a:r>
              <a:rPr lang="ko-KR" altLang="en-US" b="0" dirty="0"/>
              <a:t>쿼리 실행의 결과 값</a:t>
            </a:r>
            <a:r>
              <a:rPr lang="en-US" altLang="ko-KR" b="0" dirty="0" smtClean="0"/>
              <a:t>(</a:t>
            </a:r>
            <a:r>
              <a:rPr lang="en-US" altLang="ko-KR" b="0" dirty="0" err="1" smtClean="0"/>
              <a:t>ResultSet</a:t>
            </a:r>
            <a:r>
              <a:rPr lang="en-US" altLang="ko-KR" sz="1200" dirty="0" smtClean="0">
                <a:solidFill>
                  <a:srgbClr val="00B0F0"/>
                </a:solidFill>
              </a:rPr>
              <a:t>&lt;-select</a:t>
            </a:r>
            <a:r>
              <a:rPr lang="ko-KR" altLang="en-US" sz="1200" dirty="0" smtClean="0">
                <a:solidFill>
                  <a:srgbClr val="00B0F0"/>
                </a:solidFill>
              </a:rPr>
              <a:t>문인 경우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반환</a:t>
            </a:r>
            <a:r>
              <a:rPr lang="en-US" altLang="ko-KR" dirty="0">
                <a:solidFill>
                  <a:srgbClr val="00B0F0"/>
                </a:solidFill>
              </a:rPr>
              <a:t> </a:t>
            </a:r>
            <a:r>
              <a:rPr lang="en-US" altLang="ko-KR" sz="1200" dirty="0" smtClean="0">
                <a:solidFill>
                  <a:srgbClr val="00B0F0"/>
                </a:solidFill>
              </a:rPr>
              <a:t>&lt;-</a:t>
            </a:r>
            <a:r>
              <a:rPr lang="ko-KR" altLang="en-US" sz="1200" dirty="0" smtClean="0">
                <a:solidFill>
                  <a:srgbClr val="00B0F0"/>
                </a:solidFill>
              </a:rPr>
              <a:t>그 외</a:t>
            </a:r>
            <a:r>
              <a:rPr lang="en-US" altLang="ko-KR" b="0" dirty="0" smtClean="0"/>
              <a:t>) </a:t>
            </a:r>
            <a:r>
              <a:rPr lang="ko-KR" altLang="en-US" b="0" dirty="0"/>
              <a:t>사용</a:t>
            </a:r>
            <a:r>
              <a:rPr lang="en-US" altLang="ko-KR" b="0" dirty="0"/>
              <a:t>, 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❼ </a:t>
            </a:r>
            <a:r>
              <a:rPr lang="ko-KR" altLang="en-US" b="0" dirty="0"/>
              <a:t>사용된 </a:t>
            </a:r>
            <a:r>
              <a:rPr lang="ko-KR" altLang="en-US" b="0" dirty="0" smtClean="0"/>
              <a:t>객체 순차적으로 종료</a:t>
            </a:r>
            <a:endParaRPr lang="en-US" altLang="ko-KR" b="0" dirty="0" smtClean="0"/>
          </a:p>
          <a:p>
            <a:pPr lvl="2"/>
            <a:r>
              <a:rPr lang="ko-KR" altLang="en-US" dirty="0" smtClean="0">
                <a:solidFill>
                  <a:srgbClr val="00B0F0"/>
                </a:solidFill>
              </a:rPr>
              <a:t>❶ </a:t>
            </a:r>
            <a:r>
              <a:rPr lang="en-US" altLang="ko-KR" b="0" dirty="0" err="1" smtClean="0">
                <a:solidFill>
                  <a:srgbClr val="00B0F0"/>
                </a:solidFill>
              </a:rPr>
              <a:t>ResultSet</a:t>
            </a:r>
            <a:r>
              <a:rPr lang="en-US" altLang="ko-KR" b="0" dirty="0">
                <a:solidFill>
                  <a:srgbClr val="00B0F0"/>
                </a:solidFill>
              </a:rPr>
              <a:t>, </a:t>
            </a:r>
            <a:endParaRPr lang="en-US" altLang="ko-KR" b="0" dirty="0" smtClean="0">
              <a:solidFill>
                <a:srgbClr val="00B0F0"/>
              </a:solidFill>
            </a:endParaRPr>
          </a:p>
          <a:p>
            <a:pPr lvl="2"/>
            <a:r>
              <a:rPr lang="ko-KR" altLang="en-US" dirty="0">
                <a:solidFill>
                  <a:srgbClr val="00B0F0"/>
                </a:solidFill>
              </a:rPr>
              <a:t>❷ </a:t>
            </a:r>
            <a:r>
              <a:rPr lang="en-US" altLang="ko-KR" b="0" dirty="0" smtClean="0">
                <a:solidFill>
                  <a:srgbClr val="00B0F0"/>
                </a:solidFill>
              </a:rPr>
              <a:t>Statement/</a:t>
            </a:r>
            <a:r>
              <a:rPr lang="en-US" altLang="ko-KR" b="0" dirty="0" err="1" smtClean="0">
                <a:solidFill>
                  <a:srgbClr val="00B0F0"/>
                </a:solidFill>
              </a:rPr>
              <a:t>PreparedStatement</a:t>
            </a:r>
            <a:r>
              <a:rPr lang="en-US" altLang="ko-KR" b="0" dirty="0" smtClean="0">
                <a:solidFill>
                  <a:srgbClr val="00B0F0"/>
                </a:solidFill>
              </a:rPr>
              <a:t>/</a:t>
            </a:r>
            <a:r>
              <a:rPr lang="en-US" altLang="ko-KR" b="0" dirty="0" err="1" smtClean="0">
                <a:solidFill>
                  <a:srgbClr val="00B0F0"/>
                </a:solidFill>
              </a:rPr>
              <a:t>CallableStatement</a:t>
            </a:r>
            <a:r>
              <a:rPr lang="en-US" altLang="ko-KR" b="0" dirty="0" smtClean="0">
                <a:solidFill>
                  <a:srgbClr val="00B0F0"/>
                </a:solidFill>
              </a:rPr>
              <a:t>,</a:t>
            </a:r>
          </a:p>
          <a:p>
            <a:pPr lvl="2"/>
            <a:r>
              <a:rPr lang="ko-KR" altLang="en-US" dirty="0">
                <a:solidFill>
                  <a:srgbClr val="00B0F0"/>
                </a:solidFill>
              </a:rPr>
              <a:t>❸ </a:t>
            </a:r>
            <a:r>
              <a:rPr lang="en-US" altLang="ko-KR" b="0" dirty="0" smtClean="0">
                <a:solidFill>
                  <a:srgbClr val="00B0F0"/>
                </a:solidFill>
              </a:rPr>
              <a:t>Connection </a:t>
            </a:r>
            <a:r>
              <a:rPr lang="ko-KR" altLang="en-US" b="0" dirty="0" smtClean="0">
                <a:solidFill>
                  <a:srgbClr val="00B0F0"/>
                </a:solidFill>
              </a:rPr>
              <a:t>순서로</a:t>
            </a:r>
            <a:r>
              <a:rPr lang="en-US" altLang="ko-KR" b="0" dirty="0" smtClean="0">
                <a:solidFill>
                  <a:srgbClr val="00B0F0"/>
                </a:solidFill>
              </a:rPr>
              <a:t>.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en-US" altLang="ko-KR" b="0" dirty="0"/>
              <a:t>JDBC</a:t>
            </a:r>
            <a:r>
              <a:rPr lang="ko-KR" altLang="en-US" b="0" dirty="0"/>
              <a:t>의 개요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29904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JDBC </a:t>
            </a:r>
            <a:r>
              <a:rPr lang="ko-KR" altLang="en-US" dirty="0" smtClean="0"/>
              <a:t>프로그래밍 절차 </a:t>
            </a:r>
            <a:r>
              <a:rPr lang="en-US" altLang="ko-KR" dirty="0" smtClean="0"/>
              <a:t>6</a:t>
            </a:r>
            <a:r>
              <a:rPr lang="ko-KR" altLang="en-US" dirty="0" smtClean="0"/>
              <a:t>단계</a:t>
            </a:r>
            <a:endParaRPr lang="ko-KR" altLang="en-US" dirty="0"/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8054915"/>
              </p:ext>
            </p:extLst>
          </p:nvPr>
        </p:nvGraphicFramePr>
        <p:xfrm>
          <a:off x="899592" y="1118245"/>
          <a:ext cx="7505700" cy="570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" name="워크시트" r:id="rId4" imgW="7505792" imgH="5705414" progId="Excel.Sheet.12">
                  <p:embed/>
                </p:oleObj>
              </mc:Choice>
              <mc:Fallback>
                <p:oleObj name="워크시트" r:id="rId4" imgW="7505792" imgH="57054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9592" y="1118245"/>
                        <a:ext cx="7505700" cy="570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55764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JDBC </a:t>
            </a:r>
            <a:r>
              <a:rPr lang="ko-KR" altLang="en-US" dirty="0" smtClean="0"/>
              <a:t>관련 기본 클래스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인터페이스와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8288181"/>
              </p:ext>
            </p:extLst>
          </p:nvPr>
        </p:nvGraphicFramePr>
        <p:xfrm>
          <a:off x="899592" y="1628800"/>
          <a:ext cx="7159245" cy="4129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워크시트" r:id="rId3" imgW="5829575" imgH="3362079" progId="Excel.Sheet.12">
                  <p:embed/>
                </p:oleObj>
              </mc:Choice>
              <mc:Fallback>
                <p:oleObj name="워크시트" r:id="rId3" imgW="5829575" imgH="336207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9592" y="1628800"/>
                        <a:ext cx="7159245" cy="41294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7123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데이터베이스 관리 시스템</a:t>
            </a:r>
          </a:p>
          <a:p>
            <a:pPr lvl="1"/>
            <a:r>
              <a:rPr lang="ko-KR" altLang="en-US" b="0" dirty="0" smtClean="0"/>
              <a:t>데이터베이스 </a:t>
            </a:r>
            <a:r>
              <a:rPr lang="ko-KR" altLang="en-US" b="0" dirty="0"/>
              <a:t>관리 시스템의 장단점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b="0" dirty="0"/>
              <a:t>데이터베이스의 개요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844824"/>
            <a:ext cx="675322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725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2.1 JDBC </a:t>
            </a:r>
            <a:r>
              <a:rPr lang="ko-KR" altLang="en-US" dirty="0"/>
              <a:t>드라이버 </a:t>
            </a:r>
            <a:r>
              <a:rPr lang="ko-KR" altLang="en-US" dirty="0" smtClean="0"/>
              <a:t>로딩하기</a:t>
            </a:r>
            <a:endParaRPr lang="en-US" altLang="ko-KR" dirty="0" smtClean="0"/>
          </a:p>
          <a:p>
            <a:pPr lvl="1"/>
            <a:r>
              <a:rPr lang="en-US" altLang="ko-KR" b="0" dirty="0"/>
              <a:t>JDBC </a:t>
            </a:r>
            <a:r>
              <a:rPr lang="ko-KR" altLang="en-US" b="0" dirty="0"/>
              <a:t>드라이버 로딩 단계에서는 드라이버 인터페이스를 구현하는 </a:t>
            </a:r>
            <a:r>
              <a:rPr lang="ko-KR" altLang="en-US" b="0" dirty="0" smtClean="0"/>
              <a:t>작업</a:t>
            </a:r>
            <a:endParaRPr lang="en-US" altLang="ko-KR" b="0" dirty="0" smtClean="0"/>
          </a:p>
          <a:p>
            <a:pPr lvl="1"/>
            <a:r>
              <a:rPr lang="en-US" altLang="ko-KR" b="0" dirty="0" err="1" smtClean="0"/>
              <a:t>Class.forName</a:t>
            </a:r>
            <a:r>
              <a:rPr lang="en-US" altLang="ko-KR" b="0" dirty="0"/>
              <a:t>( </a:t>
            </a:r>
            <a:r>
              <a:rPr lang="en-US" altLang="ko-KR" b="0" dirty="0" smtClean="0"/>
              <a:t>) </a:t>
            </a:r>
            <a:r>
              <a:rPr lang="ko-KR" altLang="en-US" b="0" dirty="0" err="1" smtClean="0"/>
              <a:t>메소드를</a:t>
            </a:r>
            <a:r>
              <a:rPr lang="ko-KR" altLang="en-US" b="0" dirty="0" smtClean="0"/>
              <a:t> </a:t>
            </a:r>
            <a:r>
              <a:rPr lang="ko-KR" altLang="en-US" b="0" dirty="0"/>
              <a:t>이용하여 </a:t>
            </a:r>
            <a:r>
              <a:rPr lang="en-US" altLang="ko-KR" b="0" dirty="0"/>
              <a:t>JDBC </a:t>
            </a:r>
            <a:r>
              <a:rPr lang="ko-KR" altLang="en-US" b="0" dirty="0"/>
              <a:t>드라이버를 </a:t>
            </a:r>
            <a:r>
              <a:rPr lang="ko-KR" altLang="en-US" b="0" dirty="0" smtClean="0"/>
              <a:t>로딩</a:t>
            </a:r>
            <a:endParaRPr lang="en-US" altLang="ko-KR" b="0" dirty="0" smtClean="0"/>
          </a:p>
          <a:p>
            <a:pPr lvl="1"/>
            <a:endParaRPr lang="en-US" altLang="ko-KR" dirty="0"/>
          </a:p>
          <a:p>
            <a:pPr lvl="1"/>
            <a:endParaRPr lang="en-US" altLang="ko-KR" b="0" dirty="0" smtClean="0"/>
          </a:p>
          <a:p>
            <a:pPr lvl="1"/>
            <a:r>
              <a:rPr lang="en-US" altLang="ko-KR" b="0" dirty="0" smtClean="0"/>
              <a:t>JDBC </a:t>
            </a:r>
            <a:r>
              <a:rPr lang="ko-KR" altLang="en-US" b="0" dirty="0"/>
              <a:t>드라이버가 로딩되면 자동으로 </a:t>
            </a:r>
            <a:r>
              <a:rPr lang="ko-KR" altLang="en-US" b="0" dirty="0" smtClean="0"/>
              <a:t>객체가 생성되고 </a:t>
            </a:r>
            <a:r>
              <a:rPr lang="en-US" altLang="ko-KR" b="0" dirty="0" err="1"/>
              <a:t>DriverManager</a:t>
            </a:r>
            <a:r>
              <a:rPr lang="en-US" altLang="ko-KR" b="0" dirty="0"/>
              <a:t> </a:t>
            </a:r>
            <a:r>
              <a:rPr lang="ko-KR" altLang="en-US" b="0" dirty="0"/>
              <a:t>클래스에 </a:t>
            </a:r>
            <a:r>
              <a:rPr lang="ko-KR" altLang="en-US" b="0" dirty="0" smtClean="0"/>
              <a:t>등록</a:t>
            </a:r>
            <a:endParaRPr lang="en-US" altLang="ko-KR" b="0" dirty="0" smtClean="0"/>
          </a:p>
          <a:p>
            <a:pPr lvl="1"/>
            <a:endParaRPr lang="en-US" altLang="ko-KR" dirty="0"/>
          </a:p>
          <a:p>
            <a:pPr lvl="1"/>
            <a:endParaRPr lang="en-US" altLang="ko-KR" b="0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b="0" dirty="0" smtClean="0"/>
          </a:p>
          <a:p>
            <a:pPr lvl="1"/>
            <a:r>
              <a:rPr lang="en-US" altLang="ko-KR" b="0" dirty="0" smtClean="0"/>
              <a:t> JDBC </a:t>
            </a:r>
            <a:r>
              <a:rPr lang="ko-KR" altLang="en-US" b="0" dirty="0"/>
              <a:t>드라이버 </a:t>
            </a:r>
            <a:r>
              <a:rPr lang="ko-KR" altLang="en-US" b="0" dirty="0" smtClean="0"/>
              <a:t>로딩은 프로그램 </a:t>
            </a:r>
            <a:r>
              <a:rPr lang="ko-KR" altLang="en-US" b="0" dirty="0"/>
              <a:t>수행 시 한 번만 </a:t>
            </a:r>
            <a:r>
              <a:rPr lang="ko-KR" altLang="en-US" b="0" dirty="0" smtClean="0"/>
              <a:t>필요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2. JDBC </a:t>
            </a:r>
            <a:r>
              <a:rPr lang="ko-KR" altLang="en-US" b="0" dirty="0"/>
              <a:t>드라이버 로딩 및 </a:t>
            </a:r>
            <a:r>
              <a:rPr lang="en-US" altLang="ko-KR" b="0" dirty="0"/>
              <a:t>DBMS </a:t>
            </a:r>
            <a:r>
              <a:rPr lang="ko-KR" altLang="en-US" b="0" dirty="0"/>
              <a:t>접속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54" y="2166455"/>
            <a:ext cx="6867525" cy="523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3645024"/>
            <a:ext cx="697230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362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2.2 Connection </a:t>
            </a:r>
            <a:r>
              <a:rPr lang="ko-KR" altLang="en-US" dirty="0"/>
              <a:t>객체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  <a:p>
            <a:pPr lvl="1"/>
            <a:r>
              <a:rPr lang="en-US" altLang="ko-KR" b="0" dirty="0"/>
              <a:t>JDBC </a:t>
            </a:r>
            <a:r>
              <a:rPr lang="ko-KR" altLang="en-US" b="0" dirty="0"/>
              <a:t>드라이버에서 데이터베이스와 연결된 커넥션을 가져오기 위해 </a:t>
            </a:r>
            <a:r>
              <a:rPr lang="en-US" altLang="ko-KR" b="0" dirty="0" err="1"/>
              <a:t>DriverManager</a:t>
            </a:r>
            <a:r>
              <a:rPr lang="en-US" altLang="ko-KR" b="0" dirty="0"/>
              <a:t> </a:t>
            </a:r>
            <a:r>
              <a:rPr lang="ko-KR" altLang="en-US" b="0" dirty="0" smtClean="0"/>
              <a:t>클래스의 </a:t>
            </a:r>
            <a:r>
              <a:rPr lang="en-US" altLang="ko-KR" b="0" dirty="0" err="1"/>
              <a:t>getConnection</a:t>
            </a:r>
            <a:r>
              <a:rPr lang="en-US" altLang="ko-KR" b="0" dirty="0"/>
              <a:t>( ) </a:t>
            </a:r>
            <a:r>
              <a:rPr lang="ko-KR" altLang="en-US" b="0" dirty="0" err="1"/>
              <a:t>메소드를</a:t>
            </a:r>
            <a:r>
              <a:rPr lang="ko-KR" altLang="en-US" b="0" dirty="0"/>
              <a:t> </a:t>
            </a:r>
            <a:r>
              <a:rPr lang="ko-KR" altLang="en-US" b="0" dirty="0" smtClean="0"/>
              <a:t>사용</a:t>
            </a:r>
            <a:endParaRPr lang="en-US" altLang="ko-KR" b="0" dirty="0" smtClean="0"/>
          </a:p>
          <a:p>
            <a:pPr lvl="1"/>
            <a:r>
              <a:rPr lang="en-US" altLang="ko-KR" b="0" dirty="0" err="1" smtClean="0"/>
              <a:t>DriverManager</a:t>
            </a:r>
            <a:r>
              <a:rPr lang="en-US" altLang="ko-KR" b="0" dirty="0" smtClean="0"/>
              <a:t> </a:t>
            </a:r>
            <a:r>
              <a:rPr lang="ko-KR" altLang="en-US" b="0" dirty="0" smtClean="0"/>
              <a:t>클래스로 </a:t>
            </a:r>
            <a:r>
              <a:rPr lang="en-US" altLang="ko-KR" b="0" dirty="0"/>
              <a:t>Connection </a:t>
            </a:r>
            <a:r>
              <a:rPr lang="ko-KR" altLang="en-US" b="0" dirty="0"/>
              <a:t>객체를 생성할 때 </a:t>
            </a:r>
            <a:r>
              <a:rPr lang="en-US" altLang="ko-KR" b="0" dirty="0"/>
              <a:t>JDBC </a:t>
            </a:r>
            <a:r>
              <a:rPr lang="ko-KR" altLang="en-US" b="0" dirty="0"/>
              <a:t>드라이버를 검색하고</a:t>
            </a:r>
            <a:r>
              <a:rPr lang="en-US" altLang="ko-KR" b="0" dirty="0"/>
              <a:t>, </a:t>
            </a:r>
            <a:r>
              <a:rPr lang="ko-KR" altLang="en-US" b="0" dirty="0"/>
              <a:t>검색된 드라이버를 </a:t>
            </a:r>
            <a:r>
              <a:rPr lang="ko-KR" altLang="en-US" b="0" dirty="0" smtClean="0"/>
              <a:t>이용하여 </a:t>
            </a:r>
            <a:r>
              <a:rPr lang="en-US" altLang="ko-KR" b="0" dirty="0" smtClean="0"/>
              <a:t>Connection </a:t>
            </a:r>
            <a:r>
              <a:rPr lang="ko-KR" altLang="en-US" b="0" dirty="0"/>
              <a:t>객체를 생성한 후 이를 </a:t>
            </a:r>
            <a:r>
              <a:rPr lang="ko-KR" altLang="en-US" b="0" dirty="0" smtClean="0"/>
              <a:t>반환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JDBC </a:t>
            </a:r>
            <a:r>
              <a:rPr lang="ko-KR" altLang="en-US" b="0" dirty="0"/>
              <a:t>드라이버 로딩 및 </a:t>
            </a:r>
            <a:r>
              <a:rPr lang="en-US" altLang="ko-KR" b="0" dirty="0"/>
              <a:t>DBMS </a:t>
            </a:r>
            <a:r>
              <a:rPr lang="ko-KR" altLang="en-US" b="0" dirty="0"/>
              <a:t>접속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2789193"/>
            <a:ext cx="6886575" cy="1000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712" y="3895640"/>
            <a:ext cx="7200279" cy="264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424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JDBC </a:t>
            </a:r>
            <a:r>
              <a:rPr lang="ko-KR" altLang="en-US" b="0" dirty="0"/>
              <a:t>드라이버 로딩 및 </a:t>
            </a:r>
            <a:r>
              <a:rPr lang="en-US" altLang="ko-KR" b="0" dirty="0"/>
              <a:t>DBMS </a:t>
            </a:r>
            <a:r>
              <a:rPr lang="ko-KR" altLang="en-US" b="0" dirty="0"/>
              <a:t>접속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1628800"/>
            <a:ext cx="8665467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081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2.3 </a:t>
            </a:r>
            <a:r>
              <a:rPr lang="ko-KR" altLang="en-US" dirty="0" smtClean="0"/>
              <a:t>데이터베이스 연결 닫기</a:t>
            </a:r>
            <a:endParaRPr lang="en-US" altLang="ko-KR" dirty="0" smtClean="0"/>
          </a:p>
          <a:p>
            <a:pPr lvl="1"/>
            <a:r>
              <a:rPr lang="ko-KR" altLang="en-US" b="0" dirty="0" smtClean="0"/>
              <a:t>데이터베이스 연결이 더 이상 필요하지 않으면 데이터베이스와 </a:t>
            </a:r>
            <a:r>
              <a:rPr lang="en-US" altLang="ko-KR" b="0" dirty="0" smtClean="0"/>
              <a:t>JDBC </a:t>
            </a:r>
            <a:r>
              <a:rPr lang="ko-KR" altLang="en-US" b="0" dirty="0" smtClean="0"/>
              <a:t>리소스가 자동으로 닫힐 때까지 </a:t>
            </a:r>
            <a:r>
              <a:rPr lang="ko-KR" altLang="en-US" b="0" dirty="0"/>
              <a:t>대기하는 것이 아니라 </a:t>
            </a:r>
            <a:r>
              <a:rPr lang="en-US" altLang="ko-KR" b="0" dirty="0"/>
              <a:t>close( ) </a:t>
            </a:r>
            <a:r>
              <a:rPr lang="ko-KR" altLang="en-US" b="0" dirty="0" err="1"/>
              <a:t>메소드로</a:t>
            </a:r>
            <a:r>
              <a:rPr lang="ko-KR" altLang="en-US" b="0" dirty="0"/>
              <a:t> 생성한 </a:t>
            </a:r>
            <a:r>
              <a:rPr lang="en-US" altLang="ko-KR" b="0" dirty="0"/>
              <a:t>Connection </a:t>
            </a:r>
            <a:r>
              <a:rPr lang="ko-KR" altLang="en-US" b="0" dirty="0"/>
              <a:t>객체를 </a:t>
            </a:r>
            <a:r>
              <a:rPr lang="ko-KR" altLang="en-US" b="0" dirty="0" smtClean="0"/>
              <a:t>해제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일반적으로 </a:t>
            </a:r>
            <a:r>
              <a:rPr lang="ko-KR" altLang="en-US" b="0" dirty="0"/>
              <a:t>데이터베이스 리소스를 사용하지 않기 위해 사용을 끝내자마자 리소스를 해제하는 </a:t>
            </a:r>
            <a:r>
              <a:rPr lang="ko-KR" altLang="en-US" b="0" dirty="0" smtClean="0"/>
              <a:t>것이 좋음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JDBC </a:t>
            </a:r>
            <a:r>
              <a:rPr lang="ko-KR" altLang="en-US" b="0" dirty="0"/>
              <a:t>드라이버 로딩 및 </a:t>
            </a:r>
            <a:r>
              <a:rPr lang="en-US" altLang="ko-KR" b="0" dirty="0"/>
              <a:t>DBMS </a:t>
            </a:r>
            <a:r>
              <a:rPr lang="ko-KR" altLang="en-US" b="0" dirty="0"/>
              <a:t>접속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3140968"/>
            <a:ext cx="6877050" cy="523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475" y="3772764"/>
            <a:ext cx="6915150" cy="27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215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467544" y="1412776"/>
            <a:ext cx="8315325" cy="3886200"/>
            <a:chOff x="414337" y="1196752"/>
            <a:chExt cx="8315325" cy="38862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4337" y="1196752"/>
              <a:ext cx="8315325" cy="38862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30361" y="1700808"/>
              <a:ext cx="7920880" cy="33239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&lt;%@ page import=</a:t>
              </a:r>
              <a:r>
                <a:rPr lang="en-US" altLang="ko-KR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"</a:t>
              </a:r>
              <a:r>
                <a:rPr lang="en-US" altLang="ko-KR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java.sql</a:t>
              </a:r>
              <a:r>
                <a:rPr lang="en-US" altLang="ko-KR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.*"%&gt; </a:t>
              </a:r>
            </a:p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&lt;%</a:t>
              </a:r>
            </a:p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Connection conn = </a:t>
              </a:r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null;</a:t>
              </a:r>
            </a:p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String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url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 "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jdbc:mysql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://localhost:3306/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JSPBookDB</a:t>
              </a:r>
              <a:r>
                <a:rPr lang="en-US" altLang="ko-KR" sz="1400" b="1" dirty="0" err="1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?characterEncoding</a:t>
              </a:r>
              <a:r>
                <a:rPr lang="en-US" altLang="ko-KR" sz="1400" b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=UTF-8&amp;serverTimezone=UTC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";</a:t>
              </a:r>
            </a:p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//String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url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 "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jdbc:mysql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://localhost:3306/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JSPBookDB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";</a:t>
              </a:r>
            </a:p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String user = "root";</a:t>
              </a:r>
            </a:p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String password = "1234";</a:t>
              </a:r>
            </a:p>
            <a:p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Class.forName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("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com.mysql.jdbc.Driver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");</a:t>
              </a:r>
            </a:p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conn =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DriverManager.getConnection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url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user, password);</a:t>
              </a:r>
            </a:p>
            <a:p>
              <a:r>
                <a:rPr lang="en-US" altLang="ko-KR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%&gt;</a:t>
              </a:r>
            </a:p>
            <a:p>
              <a:endPara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02721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JDBC </a:t>
            </a:r>
            <a:r>
              <a:rPr lang="ko-KR" altLang="en-US" b="0" dirty="0"/>
              <a:t>드라이버 로딩 및 </a:t>
            </a:r>
            <a:r>
              <a:rPr lang="en-US" altLang="ko-KR" b="0" dirty="0"/>
              <a:t>DBMS </a:t>
            </a:r>
            <a:r>
              <a:rPr lang="ko-KR" altLang="en-US" b="0" dirty="0"/>
              <a:t>접속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23528" y="1170165"/>
            <a:ext cx="8644518" cy="56630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&lt;%@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contentType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="text/html; charset=utf-8"%&gt;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&lt;%@ page import="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java.sql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.*"%&gt; 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&lt;html&gt;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&lt;head&gt;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&lt;title&gt;Database SQL&lt;/title&gt;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&lt;/head&gt;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&lt;body&gt;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&lt;%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Connection conn = null;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try 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String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jdbc:mysql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localhost:3306/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JSPBookDB?characterEncoding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UTF-8&amp; 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serverTimezone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UTC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String user = "root";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String password = "1234";</a:t>
            </a:r>
          </a:p>
          <a:p>
            <a:pPr defTabSz="180000"/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Class.forName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com.mysql.jdbc.Driver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conn =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DriverManager.getConnection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user, password);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out.println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데이터베이스 연결이 성공했습니다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.");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} catch (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SQLException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ex) {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out.println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데이터베이스 연결이 실패했습니다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.&lt;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&gt;");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out.println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SQLException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" +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ex.getMessage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} finally {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if (conn != null)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conn.close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}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%&gt;</a:t>
            </a:r>
          </a:p>
          <a:p>
            <a:pPr defTabSz="180000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&lt;/body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&gt;&lt;/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html&gt;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66633" y="884849"/>
            <a:ext cx="41764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Jspbook</a:t>
            </a:r>
            <a:r>
              <a:rPr lang="en-US" altLang="ko-KR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\</a:t>
            </a:r>
            <a:r>
              <a:rPr lang="en-US" altLang="ko-KR" sz="1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Webcontent</a:t>
            </a:r>
            <a:r>
              <a:rPr lang="en-US" altLang="ko-KR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\Ch15~16\</a:t>
            </a:r>
            <a:r>
              <a:rPr lang="en-US" altLang="ko-KR" sz="1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Connection.jsp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682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JDBC </a:t>
            </a:r>
            <a:r>
              <a:rPr lang="ko-KR" altLang="en-US" b="0" dirty="0"/>
              <a:t>드라이버 로딩 및 </a:t>
            </a:r>
            <a:r>
              <a:rPr lang="en-US" altLang="ko-KR" b="0" dirty="0"/>
              <a:t>DBMS </a:t>
            </a:r>
            <a:r>
              <a:rPr lang="ko-KR" altLang="en-US" b="0" dirty="0"/>
              <a:t>접속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004" y="1482778"/>
            <a:ext cx="307657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491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3.1 Statement </a:t>
            </a:r>
            <a:r>
              <a:rPr lang="ko-KR" altLang="en-US" dirty="0"/>
              <a:t>객체로 데이터 </a:t>
            </a:r>
            <a:r>
              <a:rPr lang="ko-KR" altLang="en-US" dirty="0" smtClean="0"/>
              <a:t>접근하기</a:t>
            </a:r>
            <a:endParaRPr lang="en-US" altLang="ko-KR" dirty="0" smtClean="0"/>
          </a:p>
          <a:p>
            <a:pPr lvl="1"/>
            <a:r>
              <a:rPr lang="en-US" altLang="ko-KR" b="0" dirty="0"/>
              <a:t>Statement </a:t>
            </a:r>
            <a:r>
              <a:rPr lang="ko-KR" altLang="en-US" b="0" dirty="0" smtClean="0"/>
              <a:t>객체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정적인 </a:t>
            </a:r>
            <a:r>
              <a:rPr lang="ko-KR" altLang="en-US" b="0" dirty="0"/>
              <a:t>쿼리에 </a:t>
            </a:r>
            <a:r>
              <a:rPr lang="ko-KR" altLang="en-US" b="0" dirty="0" smtClean="0"/>
              <a:t>사용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하나의 쿼리를 사용하고 </a:t>
            </a:r>
            <a:r>
              <a:rPr lang="ko-KR" altLang="en-US" b="0" dirty="0"/>
              <a:t>나면 더는 사용할 수 </a:t>
            </a:r>
            <a:r>
              <a:rPr lang="ko-KR" altLang="en-US" b="0" dirty="0" smtClean="0"/>
              <a:t>없음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하나의 </a:t>
            </a:r>
            <a:r>
              <a:rPr lang="ko-KR" altLang="en-US" b="0" dirty="0"/>
              <a:t>쿼리를 끝내면 </a:t>
            </a:r>
            <a:r>
              <a:rPr lang="en-US" altLang="ko-KR" b="0" dirty="0"/>
              <a:t>close( )</a:t>
            </a:r>
            <a:r>
              <a:rPr lang="ko-KR" altLang="en-US" b="0" dirty="0"/>
              <a:t>를 사용하여 객체를 </a:t>
            </a:r>
            <a:r>
              <a:rPr lang="ko-KR" altLang="en-US" b="0" dirty="0" smtClean="0"/>
              <a:t>즉시 해제해야 함</a:t>
            </a:r>
            <a:endParaRPr lang="en-US" altLang="ko-KR" b="0" dirty="0" smtClean="0"/>
          </a:p>
          <a:p>
            <a:pPr lvl="2"/>
            <a:r>
              <a:rPr lang="en-US" altLang="ko-KR" b="0" dirty="0" smtClean="0"/>
              <a:t>close</a:t>
            </a:r>
            <a:r>
              <a:rPr lang="en-US" altLang="ko-KR" b="0" dirty="0"/>
              <a:t>( )</a:t>
            </a:r>
            <a:r>
              <a:rPr lang="ko-KR" altLang="en-US" b="0" dirty="0"/>
              <a:t>를 사용하여 객체를 즉시 해제하지 않으면 무시할 수 없는 공간이 </a:t>
            </a:r>
            <a:r>
              <a:rPr lang="ko-KR" altLang="en-US" b="0" dirty="0" smtClean="0"/>
              <a:t>필요하며 </a:t>
            </a:r>
            <a:r>
              <a:rPr lang="ko-KR" altLang="en-US" b="0" dirty="0"/>
              <a:t>페이지가 다른 작업을 수행하는 동안 멈추지 않기 </a:t>
            </a:r>
            <a:r>
              <a:rPr lang="ko-KR" altLang="en-US" b="0" dirty="0" smtClean="0"/>
              <a:t>때문</a:t>
            </a:r>
            <a:r>
              <a:rPr lang="en-US" altLang="ko-KR" b="0" dirty="0" smtClean="0"/>
              <a:t> </a:t>
            </a:r>
          </a:p>
          <a:p>
            <a:pPr lvl="2"/>
            <a:r>
              <a:rPr lang="ko-KR" altLang="en-US" b="0" dirty="0" smtClean="0"/>
              <a:t>복잡하지 </a:t>
            </a:r>
            <a:r>
              <a:rPr lang="ko-KR" altLang="en-US" b="0" dirty="0"/>
              <a:t>않은 간단한 </a:t>
            </a:r>
            <a:r>
              <a:rPr lang="ko-KR" altLang="en-US" b="0" dirty="0" err="1"/>
              <a:t>쿼리문을</a:t>
            </a:r>
            <a:r>
              <a:rPr lang="ko-KR" altLang="en-US" b="0" dirty="0"/>
              <a:t> 사용하는 경우에 </a:t>
            </a:r>
            <a:r>
              <a:rPr lang="ko-KR" altLang="en-US" b="0" dirty="0" smtClean="0"/>
              <a:t>좋음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3. </a:t>
            </a:r>
            <a:r>
              <a:rPr lang="ko-KR" altLang="en-US" b="0" dirty="0" smtClean="0"/>
              <a:t>데이터베이스 </a:t>
            </a:r>
            <a:r>
              <a:rPr lang="ko-KR" altLang="en-US" b="0" dirty="0"/>
              <a:t>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789318"/>
            <a:ext cx="8229600" cy="619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18" y="4596534"/>
            <a:ext cx="83058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344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3.1 Statement </a:t>
            </a:r>
            <a:r>
              <a:rPr lang="ko-KR" altLang="en-US" dirty="0"/>
              <a:t>객체로 데이터 접근하기</a:t>
            </a:r>
            <a:endParaRPr lang="en-US" altLang="ko-KR" dirty="0"/>
          </a:p>
          <a:p>
            <a:pPr lvl="1"/>
            <a:r>
              <a:rPr lang="en-US" altLang="ko-KR" dirty="0" err="1" smtClean="0"/>
              <a:t>executeQuery</a:t>
            </a:r>
            <a:r>
              <a:rPr lang="en-US" altLang="ko-KR" dirty="0"/>
              <a:t>() </a:t>
            </a:r>
            <a:r>
              <a:rPr lang="ko-KR" altLang="en-US" dirty="0" err="1"/>
              <a:t>메소드로</a:t>
            </a:r>
            <a:r>
              <a:rPr lang="ko-KR" altLang="en-US" dirty="0"/>
              <a:t> 데이터 조회하기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95" y="1880698"/>
            <a:ext cx="8229600" cy="581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45" y="2492896"/>
            <a:ext cx="826770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65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3.1 Statement </a:t>
            </a:r>
            <a:r>
              <a:rPr lang="ko-KR" altLang="en-US" dirty="0"/>
              <a:t>객체로 데이터 접근하기</a:t>
            </a:r>
            <a:endParaRPr lang="en-US" altLang="ko-KR" dirty="0"/>
          </a:p>
          <a:p>
            <a:pPr lvl="1"/>
            <a:r>
              <a:rPr lang="en-US" altLang="ko-KR" dirty="0" err="1" smtClean="0"/>
              <a:t>executeUpdate</a:t>
            </a:r>
            <a:r>
              <a:rPr lang="en-US" altLang="ko-KR" dirty="0"/>
              <a:t>() </a:t>
            </a:r>
            <a:r>
              <a:rPr lang="ko-KR" altLang="en-US" dirty="0" err="1"/>
              <a:t>메소드로</a:t>
            </a:r>
            <a:r>
              <a:rPr lang="ko-KR" altLang="en-US" dirty="0"/>
              <a:t> 데이터 삽입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 smtClean="0"/>
              <a:t>삭제하기</a:t>
            </a:r>
            <a:endParaRPr lang="en-US" altLang="ko-KR" dirty="0" smtClean="0"/>
          </a:p>
          <a:p>
            <a:pPr lvl="2"/>
            <a:r>
              <a:rPr lang="en-US" altLang="ko-KR" b="0" dirty="0" err="1"/>
              <a:t>executeUpdate</a:t>
            </a:r>
            <a:r>
              <a:rPr lang="en-US" altLang="ko-KR" b="0" dirty="0"/>
              <a:t>( ) </a:t>
            </a:r>
            <a:r>
              <a:rPr lang="ko-KR" altLang="en-US" b="0" dirty="0" err="1"/>
              <a:t>메소드는</a:t>
            </a:r>
            <a:r>
              <a:rPr lang="ko-KR" altLang="en-US" b="0" dirty="0"/>
              <a:t> </a:t>
            </a:r>
            <a:r>
              <a:rPr lang="en-US" altLang="ko-KR" b="0" dirty="0"/>
              <a:t>INSERT, UPDATE, SELECT </a:t>
            </a:r>
            <a:r>
              <a:rPr lang="ko-KR" altLang="en-US" b="0" dirty="0" err="1"/>
              <a:t>쿼리문을</a:t>
            </a:r>
            <a:r>
              <a:rPr lang="ko-KR" altLang="en-US" b="0" dirty="0"/>
              <a:t> 통해 데이터를 삽입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삭제하는 </a:t>
            </a:r>
            <a:r>
              <a:rPr lang="ko-KR" altLang="en-US" b="0" dirty="0"/>
              <a:t>데 </a:t>
            </a:r>
            <a:r>
              <a:rPr lang="ko-KR" altLang="en-US" b="0" dirty="0" smtClean="0"/>
              <a:t>사용</a:t>
            </a:r>
            <a:endParaRPr lang="en-US" altLang="ko-KR" b="0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2432797"/>
            <a:ext cx="8210550" cy="6286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75" y="3197949"/>
            <a:ext cx="825817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91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1.2 MySQL</a:t>
            </a:r>
            <a:r>
              <a:rPr lang="ko-KR" altLang="en-US" dirty="0"/>
              <a:t>의 </a:t>
            </a:r>
            <a:r>
              <a:rPr lang="ko-KR" altLang="en-US" dirty="0" smtClean="0"/>
              <a:t>개요</a:t>
            </a:r>
            <a:endParaRPr lang="en-US" altLang="ko-KR" dirty="0" smtClean="0"/>
          </a:p>
          <a:p>
            <a:pPr lvl="1"/>
            <a:r>
              <a:rPr lang="ko-KR" altLang="en-US" b="0" dirty="0" smtClean="0"/>
              <a:t>전 </a:t>
            </a:r>
            <a:r>
              <a:rPr lang="ko-KR" altLang="en-US" b="0" dirty="0"/>
              <a:t>세계적으로 가장 널리 사용되고 있는 </a:t>
            </a:r>
            <a:r>
              <a:rPr lang="ko-KR" altLang="en-US" b="0" dirty="0" smtClean="0"/>
              <a:t>오픈 소스 </a:t>
            </a:r>
            <a:r>
              <a:rPr lang="ko-KR" altLang="en-US" b="0" dirty="0" err="1"/>
              <a:t>관계형</a:t>
            </a:r>
            <a:r>
              <a:rPr lang="ko-KR" altLang="en-US" b="0" dirty="0"/>
              <a:t> 데이터베이스 관리 </a:t>
            </a:r>
            <a:r>
              <a:rPr lang="ko-KR" altLang="en-US" b="0" dirty="0" smtClean="0"/>
              <a:t>시스템</a:t>
            </a:r>
            <a:endParaRPr lang="en-US" altLang="ko-KR" b="0" dirty="0" smtClean="0"/>
          </a:p>
          <a:p>
            <a:pPr lvl="1"/>
            <a:r>
              <a:rPr lang="ko-KR" altLang="en-US" b="0" dirty="0" err="1" smtClean="0"/>
              <a:t>관계형</a:t>
            </a:r>
            <a:r>
              <a:rPr lang="ko-KR" altLang="en-US" b="0" dirty="0" smtClean="0"/>
              <a:t> </a:t>
            </a:r>
            <a:r>
              <a:rPr lang="ko-KR" altLang="en-US" b="0" dirty="0"/>
              <a:t>데이터베이스 관리 시스템의 표준화된 사용자 및 프로그래밍 인터페이스인 </a:t>
            </a:r>
            <a:r>
              <a:rPr lang="ko-KR" altLang="en-US" b="0" dirty="0" smtClean="0"/>
              <a:t>질의언어 </a:t>
            </a:r>
            <a:r>
              <a:rPr lang="en-US" altLang="ko-KR" b="0" dirty="0"/>
              <a:t>SQL(Structured Query Language)</a:t>
            </a:r>
            <a:r>
              <a:rPr lang="ko-KR" altLang="en-US" b="0" dirty="0"/>
              <a:t>을 </a:t>
            </a:r>
            <a:r>
              <a:rPr lang="ko-KR" altLang="en-US" b="0" dirty="0" smtClean="0"/>
              <a:t>사용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매우 </a:t>
            </a:r>
            <a:r>
              <a:rPr lang="ko-KR" altLang="en-US" b="0" dirty="0"/>
              <a:t>빠르고 유연하고 사용하기 쉽기 </a:t>
            </a:r>
            <a:r>
              <a:rPr lang="ko-KR" altLang="en-US" b="0" dirty="0" smtClean="0"/>
              <a:t>때문에 </a:t>
            </a:r>
            <a:r>
              <a:rPr lang="ko-KR" altLang="en-US" b="0" dirty="0"/>
              <a:t>많은 기업에서 다양한 웹 기반 애플리케이션을 개발하는 데 </a:t>
            </a:r>
            <a:r>
              <a:rPr lang="ko-KR" altLang="en-US" b="0" dirty="0" smtClean="0"/>
              <a:t>사용</a:t>
            </a:r>
            <a:endParaRPr lang="en-US" altLang="ko-KR" b="0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b="0" dirty="0"/>
              <a:t>데이터베이스의 개요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87627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931818"/>
            <a:ext cx="8286750" cy="2804121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509588" y="3735939"/>
            <a:ext cx="8305800" cy="2910879"/>
            <a:chOff x="530027" y="3609886"/>
            <a:chExt cx="8305800" cy="293524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3609886"/>
              <a:ext cx="8296275" cy="18478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0027" y="5268778"/>
              <a:ext cx="8296275" cy="1276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66439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2. JDBC </a:t>
            </a:r>
            <a:r>
              <a:rPr lang="ko-KR" altLang="en-US" b="0" dirty="0"/>
              <a:t>드라이버 로딩 및 </a:t>
            </a:r>
            <a:r>
              <a:rPr lang="en-US" altLang="ko-KR" b="0" dirty="0"/>
              <a:t>DBMS </a:t>
            </a:r>
            <a:r>
              <a:rPr lang="ko-KR" altLang="en-US" b="0" dirty="0"/>
              <a:t>접속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931818"/>
            <a:ext cx="8191500" cy="476250"/>
          </a:xfrm>
          <a:prstGeom prst="rect">
            <a:avLst/>
          </a:prstGeom>
        </p:spPr>
      </p:pic>
      <p:pic>
        <p:nvPicPr>
          <p:cNvPr id="15" name="내용 개체 틀 1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12" y="1772816"/>
            <a:ext cx="6966167" cy="2016224"/>
          </a:xfrm>
        </p:spPr>
      </p:pic>
      <p:sp>
        <p:nvSpPr>
          <p:cNvPr id="2" name="직사각형 1"/>
          <p:cNvSpPr/>
          <p:nvPr/>
        </p:nvSpPr>
        <p:spPr>
          <a:xfrm>
            <a:off x="1077912" y="4509120"/>
            <a:ext cx="6966167" cy="151216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</a:rPr>
              <a:t>[</a:t>
            </a:r>
            <a:r>
              <a:rPr lang="ko-KR" altLang="en-US" sz="1600" dirty="0" smtClean="0">
                <a:solidFill>
                  <a:schemeClr val="tx1"/>
                </a:solidFill>
              </a:rPr>
              <a:t>참고</a:t>
            </a:r>
            <a:r>
              <a:rPr lang="en-US" altLang="ko-KR" sz="1600" dirty="0" smtClean="0">
                <a:solidFill>
                  <a:schemeClr val="tx1"/>
                </a:solidFill>
              </a:rPr>
              <a:t>] Database</a:t>
            </a:r>
            <a:r>
              <a:rPr lang="ko-KR" altLang="en-US" sz="1600" dirty="0" smtClean="0">
                <a:solidFill>
                  <a:schemeClr val="tx1"/>
                </a:solidFill>
              </a:rPr>
              <a:t> 및 </a:t>
            </a:r>
            <a:r>
              <a:rPr lang="en-US" altLang="ko-KR" sz="1600" dirty="0" smtClean="0">
                <a:solidFill>
                  <a:schemeClr val="tx1"/>
                </a:solidFill>
              </a:rPr>
              <a:t>database </a:t>
            </a:r>
            <a:r>
              <a:rPr lang="ko-KR" altLang="en-US" sz="1600" dirty="0" smtClean="0">
                <a:solidFill>
                  <a:schemeClr val="tx1"/>
                </a:solidFill>
              </a:rPr>
              <a:t>내 </a:t>
            </a:r>
            <a:r>
              <a:rPr lang="en-US" altLang="ko-KR" sz="1600" dirty="0" smtClean="0">
                <a:solidFill>
                  <a:schemeClr val="tx1"/>
                </a:solidFill>
              </a:rPr>
              <a:t>table</a:t>
            </a:r>
            <a:r>
              <a:rPr lang="ko-KR" altLang="en-US" sz="1600" dirty="0" smtClean="0">
                <a:solidFill>
                  <a:schemeClr val="tx1"/>
                </a:solidFill>
              </a:rPr>
              <a:t>의 생성은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tx1"/>
                </a:solidFill>
              </a:rPr>
              <a:t>이클립스 </a:t>
            </a:r>
            <a:r>
              <a:rPr lang="en-US" altLang="ko-KR" sz="1600" dirty="0" smtClean="0">
                <a:solidFill>
                  <a:schemeClr val="tx1"/>
                </a:solidFill>
              </a:rPr>
              <a:t>‘Data Source Explorer’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&gt;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‘open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sql</a:t>
            </a:r>
            <a:r>
              <a:rPr lang="en-US" altLang="ko-KR" sz="1600" dirty="0" smtClean="0">
                <a:solidFill>
                  <a:schemeClr val="tx1"/>
                </a:solidFill>
              </a:rPr>
              <a:t> scrapbook’</a:t>
            </a:r>
            <a:r>
              <a:rPr lang="ko-KR" altLang="en-US" sz="1600" dirty="0" smtClean="0">
                <a:solidFill>
                  <a:schemeClr val="tx1"/>
                </a:solidFill>
              </a:rPr>
              <a:t>에서 혹은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 smtClean="0">
                <a:solidFill>
                  <a:schemeClr val="tx1"/>
                </a:solidFill>
              </a:rPr>
              <a:t>Mysql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커맨드 창에서 명령어 입력으로도 가능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en-US" altLang="ko-KR" sz="1600" dirty="0" smtClean="0">
                <a:solidFill>
                  <a:schemeClr val="tx1"/>
                </a:solidFill>
              </a:rPr>
              <a:t>(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mysql</a:t>
            </a:r>
            <a:r>
              <a:rPr lang="en-US" altLang="ko-KR" sz="1600" dirty="0" smtClean="0">
                <a:solidFill>
                  <a:schemeClr val="tx1"/>
                </a:solidFill>
              </a:rPr>
              <a:t> –u root –p </a:t>
            </a:r>
            <a:r>
              <a:rPr lang="ko-KR" altLang="en-US" sz="1600" dirty="0" smtClean="0">
                <a:solidFill>
                  <a:schemeClr val="tx1"/>
                </a:solidFill>
              </a:rPr>
              <a:t>로 실행</a:t>
            </a:r>
            <a:r>
              <a:rPr lang="en-US" altLang="ko-KR" sz="1600" dirty="0" smtClean="0">
                <a:solidFill>
                  <a:schemeClr val="tx1"/>
                </a:solidFill>
              </a:rPr>
              <a:t>. </a:t>
            </a:r>
            <a:r>
              <a:rPr lang="ko-KR" altLang="en-US" sz="1600" dirty="0" smtClean="0">
                <a:solidFill>
                  <a:schemeClr val="tx1"/>
                </a:solidFill>
              </a:rPr>
              <a:t>단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윈도우 </a:t>
            </a:r>
            <a:r>
              <a:rPr lang="en-US" altLang="ko-KR" sz="1600" dirty="0" smtClean="0">
                <a:solidFill>
                  <a:schemeClr val="tx1"/>
                </a:solidFill>
              </a:rPr>
              <a:t>path </a:t>
            </a:r>
            <a:r>
              <a:rPr lang="ko-KR" altLang="en-US" sz="1600" dirty="0" smtClean="0">
                <a:solidFill>
                  <a:schemeClr val="tx1"/>
                </a:solidFill>
              </a:rPr>
              <a:t>변수에 경로설정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선행필요</a:t>
            </a:r>
            <a:r>
              <a:rPr lang="en-US" altLang="ko-KR" sz="1600" dirty="0" smtClean="0">
                <a:solidFill>
                  <a:schemeClr val="tx1"/>
                </a:solidFill>
              </a:rPr>
              <a:t>)</a:t>
            </a:r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066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</a:t>
            </a:r>
            <a:r>
              <a:rPr lang="ko-KR" altLang="en-US" b="0" dirty="0" smtClean="0"/>
              <a:t>실행</a:t>
            </a:r>
            <a:r>
              <a:rPr lang="en-US" altLang="ko-KR" b="0" dirty="0" smtClean="0"/>
              <a:t>(1)-</a:t>
            </a:r>
            <a:r>
              <a:rPr lang="ko-KR" altLang="en-US" b="0" dirty="0" err="1" smtClean="0"/>
              <a:t>테이블생성</a:t>
            </a:r>
            <a:r>
              <a:rPr lang="en-US" altLang="ko-KR" b="0" dirty="0" smtClean="0"/>
              <a:t>a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31818"/>
            <a:ext cx="8191500" cy="514350"/>
          </a:xfrm>
          <a:prstGeom prst="rect">
            <a:avLst/>
          </a:prstGeom>
        </p:spPr>
      </p:pic>
      <p:pic>
        <p:nvPicPr>
          <p:cNvPr id="7" name="내용 개체 틀 6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571" y="4129722"/>
            <a:ext cx="3666667" cy="1495238"/>
          </a:xfrm>
        </p:spPr>
      </p:pic>
      <p:grpSp>
        <p:nvGrpSpPr>
          <p:cNvPr id="6" name="그룹 5"/>
          <p:cNvGrpSpPr/>
          <p:nvPr/>
        </p:nvGrpSpPr>
        <p:grpSpPr>
          <a:xfrm>
            <a:off x="349210" y="1556792"/>
            <a:ext cx="8305800" cy="3209925"/>
            <a:chOff x="349210" y="1556792"/>
            <a:chExt cx="8305800" cy="320992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9210" y="1556792"/>
              <a:ext cx="8305800" cy="3209925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1259632" y="2780928"/>
              <a:ext cx="2304256" cy="2160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 err="1" smtClean="0">
                  <a:solidFill>
                    <a:schemeClr val="tx1"/>
                  </a:solidFill>
                </a:rPr>
                <a:t>passwd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 varchar(20),</a:t>
              </a:r>
              <a:endParaRPr lang="ko-KR" altLang="en-US" sz="1400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04245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r>
              <a:rPr lang="en-US" altLang="ko-KR" b="0" dirty="0"/>
              <a:t>(1)-</a:t>
            </a:r>
            <a:r>
              <a:rPr lang="ko-KR" altLang="en-US" b="0" dirty="0" err="1" smtClean="0"/>
              <a:t>테이블생성</a:t>
            </a:r>
            <a:r>
              <a:rPr lang="en-US" altLang="ko-KR" b="0" dirty="0" smtClean="0"/>
              <a:t>b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23528" y="1170165"/>
            <a:ext cx="8644518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&lt;%@ page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contentType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ko-K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"text/html; charset=utf-8" %&gt; </a:t>
            </a:r>
          </a:p>
          <a:p>
            <a:r>
              <a:rPr lang="fr-FR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&lt;%@ page language=</a:t>
            </a:r>
            <a:r>
              <a:rPr lang="fr-FR" altLang="ko-K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"java" import="java.sql.*" %&gt; 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&lt;%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 conn= 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null;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Statement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null;</a:t>
            </a:r>
          </a:p>
          <a:p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ResultSet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null;</a:t>
            </a:r>
          </a:p>
          <a:p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jdbc-odbc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driver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등록한다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{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Class.forName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com.mysql.jdbc.Driver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");</a:t>
            </a:r>
          </a:p>
          <a:p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Class.forName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org.gjt.mm.mysql.Driver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");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 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catch (</a:t>
            </a:r>
            <a:r>
              <a:rPr lang="en-US" altLang="ko-KR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ClassNotFoundException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) {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out.println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(e);</a:t>
            </a:r>
          </a:p>
          <a:p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DB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와 연결한다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try{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conn =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DriverManager.getConnection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jdbc:mysql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://localhost:3306/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JSPBookDB?characterEncoding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=UTF-8&amp;serverTimezone=UTC","root","1234");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} 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catch (</a:t>
            </a:r>
            <a:r>
              <a:rPr lang="en-US" altLang="ko-KR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SQLException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e) {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out.println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(e);</a:t>
            </a:r>
          </a:p>
          <a:p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66633" y="884849"/>
            <a:ext cx="41764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Jspbook</a:t>
            </a:r>
            <a:r>
              <a:rPr lang="en-US" altLang="ko-KR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\</a:t>
            </a:r>
            <a:r>
              <a:rPr lang="en-US" altLang="ko-KR" sz="1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Webcontent</a:t>
            </a:r>
            <a:r>
              <a:rPr lang="en-US" altLang="ko-KR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\Ch15~16\</a:t>
            </a:r>
            <a:r>
              <a:rPr lang="en-US" altLang="ko-KR" sz="1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create.jsp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7830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실행</a:t>
            </a:r>
            <a:r>
              <a:rPr lang="en-US" altLang="ko-KR" b="0" dirty="0"/>
              <a:t>(1)-</a:t>
            </a:r>
            <a:r>
              <a:rPr lang="ko-KR" altLang="en-US" b="0" dirty="0" err="1" smtClean="0"/>
              <a:t>테이블생성</a:t>
            </a:r>
            <a:r>
              <a:rPr lang="en-US" altLang="ko-KR" b="0" dirty="0" smtClean="0"/>
              <a:t>b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23528" y="1170165"/>
            <a:ext cx="8644518" cy="50475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쿼리를 실행한다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{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conn.createStatement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st.executeUpdate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("create table member(id varchar(20) primary key, </a:t>
            </a:r>
            <a:r>
              <a:rPr lang="en-US" altLang="ko-K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passwd</a:t>
            </a:r>
            <a:r>
              <a: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varchar(20), name varchar(30))");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}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catch (</a:t>
            </a:r>
            <a:r>
              <a:rPr lang="en-US" altLang="ko-KR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SQLException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e) {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out.println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(e);</a:t>
            </a:r>
          </a:p>
          <a:p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{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st.executeQuery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("select * from member");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ResultSetMetaData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rsmd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rs.getMetaData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out.println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새로운 테이블이 생성되었습니다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.&lt;BR&gt;");</a:t>
            </a:r>
          </a:p>
          <a:p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out.println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rsmd.getColumnCount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()+"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개의 컬럼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필드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가지고 있으며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&lt;BR&gt;");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out.println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첫번째 컬럼은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"+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rsmd.getColumnName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(1)+"&lt;BR&gt;");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out.println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두번째 컬럼은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"+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rsmd.getColumnName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(2)+"&lt;BR&gt;");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out.println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첫번째 컬럼은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"+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rsmd.getColumnName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(3)+"&lt;BR&gt;");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out.println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두번째 컬럼은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"+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rsmd.getColumnName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(4)+"&lt;BR&gt;");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rs.close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st.close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conn.close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}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catch (</a:t>
            </a:r>
            <a:r>
              <a:rPr lang="en-US" altLang="ko-KR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SQLException</a:t>
            </a:r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e) {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out.println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(e);</a:t>
            </a:r>
          </a:p>
          <a:p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%&gt;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66633" y="884849"/>
            <a:ext cx="41764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Jspbook</a:t>
            </a:r>
            <a:r>
              <a:rPr lang="en-US" altLang="ko-KR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\</a:t>
            </a:r>
            <a:r>
              <a:rPr lang="en-US" altLang="ko-KR" sz="1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Webcontent</a:t>
            </a:r>
            <a:r>
              <a:rPr lang="en-US" altLang="ko-KR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\Ch15~16\</a:t>
            </a:r>
            <a:r>
              <a:rPr lang="en-US" altLang="ko-KR" sz="1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create.jsp</a:t>
            </a:r>
            <a:endParaRPr lang="ko-KR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9259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</a:t>
            </a:r>
            <a:r>
              <a:rPr lang="ko-KR" altLang="en-US" b="0" dirty="0" smtClean="0"/>
              <a:t>실행</a:t>
            </a:r>
            <a:r>
              <a:rPr lang="en-US" altLang="ko-KR" b="0" dirty="0" smtClean="0"/>
              <a:t>2- </a:t>
            </a:r>
            <a:r>
              <a:rPr lang="ko-KR" altLang="en-US" b="0" dirty="0" err="1" smtClean="0"/>
              <a:t>레코드삽입</a:t>
            </a:r>
            <a:r>
              <a:rPr lang="en-US" altLang="ko-KR" b="0" dirty="0"/>
              <a:t>a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1196752"/>
            <a:ext cx="8324850" cy="4829175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700808"/>
            <a:ext cx="2376264" cy="1728192"/>
          </a:xfrm>
        </p:spPr>
      </p:pic>
    </p:spTree>
    <p:extLst>
      <p:ext uri="{BB962C8B-B14F-4D97-AF65-F5344CB8AC3E}">
        <p14:creationId xmlns:p14="http://schemas.microsoft.com/office/powerpoint/2010/main" val="32661125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</a:t>
            </a:r>
            <a:r>
              <a:rPr lang="ko-KR" altLang="en-US" b="0" dirty="0" smtClean="0"/>
              <a:t>실행</a:t>
            </a:r>
            <a:r>
              <a:rPr lang="en-US" altLang="ko-KR" b="0" dirty="0"/>
              <a:t> 2- </a:t>
            </a:r>
            <a:r>
              <a:rPr lang="ko-KR" altLang="en-US" b="0" dirty="0" err="1" smtClean="0"/>
              <a:t>레코드삽입</a:t>
            </a:r>
            <a:r>
              <a:rPr lang="en-US" altLang="ko-KR" b="0" dirty="0"/>
              <a:t>a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467544" y="1412776"/>
            <a:ext cx="8315325" cy="4043486"/>
            <a:chOff x="414337" y="1196752"/>
            <a:chExt cx="8315325" cy="404348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4337" y="1196752"/>
              <a:ext cx="8315325" cy="38862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30361" y="1700808"/>
              <a:ext cx="7920880" cy="35394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&lt;%@ page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contentType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lang="en-US" altLang="ko-KR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"text/html; charset=utf-8" %&gt; </a:t>
              </a:r>
            </a:p>
            <a:p>
              <a:r>
                <a:rPr lang="en-US" altLang="ko-KR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&lt;%@ 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page import=</a:t>
              </a:r>
              <a:r>
                <a:rPr lang="en-US" altLang="ko-KR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"</a:t>
              </a:r>
              <a:r>
                <a:rPr lang="en-US" altLang="ko-KR" sz="1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java.sql</a:t>
              </a:r>
              <a:r>
                <a:rPr lang="en-US" altLang="ko-KR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.*"%&gt; </a:t>
              </a:r>
            </a:p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&lt;%</a:t>
              </a:r>
            </a:p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Connection conn = </a:t>
              </a:r>
              <a:r>
                <a:rPr lang="en-US" altLang="ko-KR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null;</a:t>
              </a:r>
            </a:p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String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url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 "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jdbc:mysql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://</a:t>
              </a:r>
              <a:r>
                <a:rPr lang="en-US" altLang="ko-KR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localhost:3306/</a:t>
              </a:r>
              <a:r>
                <a:rPr lang="en-US" altLang="ko-KR" sz="14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JSPBookDB</a:t>
              </a:r>
              <a:r>
                <a:rPr lang="en-US" altLang="ko-KR" sz="1400" b="1" dirty="0" err="1" smtClean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?characterEncoding</a:t>
              </a:r>
              <a:r>
                <a:rPr lang="en-US" altLang="ko-KR" sz="1400" b="1" dirty="0" smtClean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=UTF-8 &amp; </a:t>
              </a:r>
              <a:r>
                <a:rPr lang="en-US" altLang="ko-KR" sz="1400" b="1" dirty="0" err="1" smtClean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serverTimezone</a:t>
              </a:r>
              <a:r>
                <a:rPr lang="en-US" altLang="ko-KR" sz="1400" b="1" dirty="0" smtClean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=UTC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";</a:t>
              </a:r>
            </a:p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//String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url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 "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jdbc:mysql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://localhost:3306/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JSPBookDB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";</a:t>
              </a:r>
            </a:p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String user = "root";</a:t>
              </a:r>
            </a:p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String password = "1234";</a:t>
              </a:r>
            </a:p>
            <a:p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Class.forName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("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com.mysql.jdbc.Driver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");</a:t>
              </a:r>
            </a:p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conn =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DriverManager.getConnection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url</a:t>
              </a:r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user, password);</a:t>
              </a:r>
            </a:p>
            <a:p>
              <a:r>
                <a:rPr lang="en-US" altLang="ko-KR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%&gt;</a:t>
              </a:r>
            </a:p>
            <a:p>
              <a:endPara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altLang="ko-KR" sz="14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05503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</a:t>
            </a:r>
            <a:r>
              <a:rPr lang="ko-KR" altLang="en-US" b="0" dirty="0" smtClean="0"/>
              <a:t>실행</a:t>
            </a:r>
            <a:r>
              <a:rPr lang="en-US" altLang="ko-KR" b="0" dirty="0"/>
              <a:t> 2- </a:t>
            </a:r>
            <a:r>
              <a:rPr lang="ko-KR" altLang="en-US" b="0" dirty="0" err="1" smtClean="0"/>
              <a:t>레코드삽입</a:t>
            </a:r>
            <a:r>
              <a:rPr lang="en-US" altLang="ko-KR" b="0" dirty="0"/>
              <a:t>a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652462"/>
            <a:ext cx="8296275" cy="5553075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556792"/>
            <a:ext cx="3219450" cy="1143000"/>
          </a:xfrm>
        </p:spPr>
      </p:pic>
    </p:spTree>
    <p:extLst>
      <p:ext uri="{BB962C8B-B14F-4D97-AF65-F5344CB8AC3E}">
        <p14:creationId xmlns:p14="http://schemas.microsoft.com/office/powerpoint/2010/main" val="13051704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</a:t>
            </a:r>
            <a:r>
              <a:rPr lang="ko-KR" altLang="en-US" b="0" dirty="0" smtClean="0"/>
              <a:t>실행</a:t>
            </a:r>
            <a:r>
              <a:rPr lang="en-US" altLang="ko-KR" b="0" dirty="0"/>
              <a:t> 2- </a:t>
            </a:r>
            <a:r>
              <a:rPr lang="ko-KR" altLang="en-US" b="0" dirty="0" err="1" smtClean="0"/>
              <a:t>레코드삽입</a:t>
            </a:r>
            <a:r>
              <a:rPr lang="en-US" altLang="ko-KR" b="0" dirty="0"/>
              <a:t>a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1008018"/>
            <a:ext cx="82677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3835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3.2 </a:t>
            </a:r>
            <a:r>
              <a:rPr lang="en-US" altLang="ko-KR" dirty="0" err="1"/>
              <a:t>PreparedStatement</a:t>
            </a:r>
            <a:r>
              <a:rPr lang="en-US" altLang="ko-KR" dirty="0"/>
              <a:t> </a:t>
            </a:r>
            <a:r>
              <a:rPr lang="ko-KR" altLang="en-US" dirty="0"/>
              <a:t>객체로 데이터 </a:t>
            </a:r>
            <a:r>
              <a:rPr lang="ko-KR" altLang="en-US" dirty="0" smtClean="0"/>
              <a:t>접근하기</a:t>
            </a:r>
            <a:endParaRPr lang="en-US" altLang="ko-KR" dirty="0" smtClean="0"/>
          </a:p>
          <a:p>
            <a:pPr lvl="1"/>
            <a:r>
              <a:rPr lang="en-US" altLang="ko-KR" b="0" dirty="0" err="1"/>
              <a:t>PreparedStatement</a:t>
            </a:r>
            <a:r>
              <a:rPr lang="en-US" altLang="ko-KR" b="0" dirty="0"/>
              <a:t> </a:t>
            </a:r>
            <a:r>
              <a:rPr lang="ko-KR" altLang="en-US" b="0" dirty="0" smtClean="0"/>
              <a:t>객체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동적인 </a:t>
            </a:r>
            <a:r>
              <a:rPr lang="ko-KR" altLang="en-US" b="0" dirty="0"/>
              <a:t>쿼리에 </a:t>
            </a:r>
            <a:r>
              <a:rPr lang="ko-KR" altLang="en-US" b="0" dirty="0" smtClean="0"/>
              <a:t>사용</a:t>
            </a:r>
            <a:endParaRPr lang="en-US" altLang="ko-KR" b="0" dirty="0" smtClean="0"/>
          </a:p>
          <a:p>
            <a:pPr lvl="2"/>
            <a:r>
              <a:rPr lang="en-US" altLang="ko-KR" b="0" dirty="0" smtClean="0"/>
              <a:t>Prepared Statement </a:t>
            </a:r>
            <a:r>
              <a:rPr lang="ko-KR" altLang="en-US" b="0" dirty="0"/>
              <a:t>객체는 하나의 객체로 여러 번의 쿼리를 실행할 수 있으며</a:t>
            </a:r>
            <a:r>
              <a:rPr lang="en-US" altLang="ko-KR" b="0" dirty="0"/>
              <a:t>, </a:t>
            </a:r>
            <a:r>
              <a:rPr lang="ko-KR" altLang="en-US" b="0" dirty="0"/>
              <a:t>동일한 </a:t>
            </a:r>
            <a:r>
              <a:rPr lang="ko-KR" altLang="en-US" b="0" dirty="0" err="1"/>
              <a:t>쿼리문을</a:t>
            </a:r>
            <a:r>
              <a:rPr lang="ko-KR" altLang="en-US" b="0" dirty="0"/>
              <a:t> 특정 </a:t>
            </a:r>
            <a:r>
              <a:rPr lang="ko-KR" altLang="en-US" b="0" dirty="0" smtClean="0"/>
              <a:t>값만 </a:t>
            </a:r>
            <a:r>
              <a:rPr lang="ko-KR" altLang="en-US" b="0" dirty="0"/>
              <a:t>바꾸어서 여러 번 실행해야 할 때</a:t>
            </a:r>
            <a:r>
              <a:rPr lang="en-US" altLang="ko-KR" b="0" dirty="0"/>
              <a:t>, </a:t>
            </a:r>
            <a:r>
              <a:rPr lang="ko-KR" altLang="en-US" b="0" dirty="0"/>
              <a:t>매개변수가 많아서 </a:t>
            </a:r>
            <a:r>
              <a:rPr lang="ko-KR" altLang="en-US" b="0" dirty="0" err="1"/>
              <a:t>쿼리문을</a:t>
            </a:r>
            <a:r>
              <a:rPr lang="ko-KR" altLang="en-US" b="0" dirty="0"/>
              <a:t> 정리해야 할 때 </a:t>
            </a:r>
            <a:r>
              <a:rPr lang="ko-KR" altLang="en-US" b="0" dirty="0" smtClean="0"/>
              <a:t>유용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</a:t>
            </a:r>
            <a:r>
              <a:rPr lang="ko-KR" altLang="en-US" b="0" dirty="0" smtClean="0"/>
              <a:t>실행</a:t>
            </a:r>
            <a:r>
              <a:rPr lang="en-US" altLang="ko-KR" b="0" dirty="0"/>
              <a:t> 2- </a:t>
            </a:r>
            <a:r>
              <a:rPr lang="ko-KR" altLang="en-US" b="0" dirty="0" err="1" smtClean="0"/>
              <a:t>레코드삽입</a:t>
            </a:r>
            <a:r>
              <a:rPr lang="en-US" altLang="ko-KR" b="0" dirty="0" smtClean="0"/>
              <a:t>b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284984"/>
            <a:ext cx="82486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25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1.2 MySQL</a:t>
            </a:r>
            <a:r>
              <a:rPr lang="ko-KR" altLang="en-US" dirty="0"/>
              <a:t>의 개요</a:t>
            </a:r>
            <a:endParaRPr lang="en-US" altLang="ko-KR" dirty="0"/>
          </a:p>
          <a:p>
            <a:pPr lvl="1"/>
            <a:r>
              <a:rPr lang="ko-KR" altLang="en-US" b="0" dirty="0" smtClean="0"/>
              <a:t>오픈 소스 </a:t>
            </a:r>
            <a:r>
              <a:rPr lang="ko-KR" altLang="en-US" b="0" dirty="0"/>
              <a:t>라이선스에 따라 배포되므로 무료로 </a:t>
            </a:r>
            <a:r>
              <a:rPr lang="ko-KR" altLang="en-US" b="0" dirty="0" smtClean="0"/>
              <a:t>사용할 수 있음</a:t>
            </a:r>
            <a:endParaRPr lang="en-US" altLang="ko-KR" b="0" dirty="0"/>
          </a:p>
          <a:p>
            <a:pPr lvl="1"/>
            <a:r>
              <a:rPr lang="ko-KR" altLang="en-US" b="0" dirty="0" smtClean="0"/>
              <a:t>그 </a:t>
            </a:r>
            <a:r>
              <a:rPr lang="ko-KR" altLang="en-US" b="0" dirty="0"/>
              <a:t>자체로 매우 강력한 프로그램으로서 가장 비싸고 강력한 데이터베이스 패키지의 기능 </a:t>
            </a:r>
            <a:r>
              <a:rPr lang="ko-KR" altLang="en-US" b="0" dirty="0" smtClean="0"/>
              <a:t>중 상당 </a:t>
            </a:r>
            <a:r>
              <a:rPr lang="ko-KR" altLang="en-US" b="0" dirty="0"/>
              <a:t>부분을 </a:t>
            </a:r>
            <a:r>
              <a:rPr lang="ko-KR" altLang="en-US" b="0" dirty="0" smtClean="0"/>
              <a:t>처리함</a:t>
            </a:r>
            <a:endParaRPr lang="ko-KR" altLang="en-US" dirty="0"/>
          </a:p>
          <a:p>
            <a:pPr lvl="1"/>
            <a:r>
              <a:rPr lang="ko-KR" altLang="en-US" b="0" dirty="0" smtClean="0"/>
              <a:t>잘 </a:t>
            </a:r>
            <a:r>
              <a:rPr lang="ko-KR" altLang="en-US" b="0" dirty="0"/>
              <a:t>알려진 </a:t>
            </a:r>
            <a:r>
              <a:rPr lang="en-US" altLang="ko-KR" b="0" dirty="0"/>
              <a:t>SQL </a:t>
            </a:r>
            <a:r>
              <a:rPr lang="ko-KR" altLang="en-US" b="0" dirty="0"/>
              <a:t>데이터 언어의 표준 형식을 </a:t>
            </a:r>
            <a:r>
              <a:rPr lang="ko-KR" altLang="en-US" b="0" dirty="0" smtClean="0"/>
              <a:t>사용</a:t>
            </a:r>
            <a:endParaRPr lang="en-US" altLang="ko-KR" b="0" dirty="0"/>
          </a:p>
          <a:p>
            <a:pPr lvl="1"/>
            <a:r>
              <a:rPr lang="en-US" altLang="ko-KR" b="0" dirty="0" smtClean="0"/>
              <a:t>PHP</a:t>
            </a:r>
            <a:r>
              <a:rPr lang="en-US" altLang="ko-KR" b="0" dirty="0"/>
              <a:t>, </a:t>
            </a:r>
            <a:r>
              <a:rPr lang="ko-KR" altLang="en-US" b="0" dirty="0"/>
              <a:t>펄</a:t>
            </a:r>
            <a:r>
              <a:rPr lang="en-US" altLang="ko-KR" b="0" dirty="0"/>
              <a:t>(Perl), C, C++, </a:t>
            </a:r>
            <a:r>
              <a:rPr lang="ko-KR" altLang="en-US" b="0" dirty="0"/>
              <a:t>자바 등 많은 언어로 운영되고 </a:t>
            </a:r>
            <a:r>
              <a:rPr lang="ko-KR" altLang="en-US" b="0" dirty="0" smtClean="0"/>
              <a:t>있음</a:t>
            </a:r>
            <a:endParaRPr lang="en-US" altLang="ko-KR" b="0" dirty="0"/>
          </a:p>
          <a:p>
            <a:pPr lvl="1"/>
            <a:r>
              <a:rPr lang="ko-KR" altLang="en-US" b="0" dirty="0" smtClean="0"/>
              <a:t>매우 </a:t>
            </a:r>
            <a:r>
              <a:rPr lang="ko-KR" altLang="en-US" b="0" dirty="0"/>
              <a:t>빠르게 작동하며 대용량 데이터 세트로도 잘 </a:t>
            </a:r>
            <a:r>
              <a:rPr lang="ko-KR" altLang="en-US" b="0" dirty="0" smtClean="0"/>
              <a:t>작동함</a:t>
            </a:r>
            <a:endParaRPr lang="en-US" altLang="ko-KR" b="0" dirty="0"/>
          </a:p>
          <a:p>
            <a:pPr lvl="1"/>
            <a:r>
              <a:rPr lang="ko-KR" altLang="en-US" b="0" dirty="0" smtClean="0"/>
              <a:t>웹 </a:t>
            </a:r>
            <a:r>
              <a:rPr lang="ko-KR" altLang="en-US" b="0" dirty="0"/>
              <a:t>개발에서 가장 높이 평가되는 </a:t>
            </a:r>
            <a:r>
              <a:rPr lang="en-US" altLang="ko-KR" b="0" dirty="0"/>
              <a:t>PHP</a:t>
            </a:r>
            <a:r>
              <a:rPr lang="ko-KR" altLang="en-US" b="0" dirty="0"/>
              <a:t>에 매우 </a:t>
            </a:r>
            <a:r>
              <a:rPr lang="ko-KR" altLang="en-US" b="0" dirty="0" smtClean="0"/>
              <a:t>친숙함</a:t>
            </a:r>
            <a:endParaRPr lang="en-US" altLang="ko-KR" b="0" dirty="0"/>
          </a:p>
          <a:p>
            <a:pPr lvl="1"/>
            <a:r>
              <a:rPr lang="ko-KR" altLang="en-US" b="0" dirty="0" smtClean="0"/>
              <a:t>테이블에서 </a:t>
            </a:r>
            <a:r>
              <a:rPr lang="ko-KR" altLang="en-US" b="0" dirty="0"/>
              <a:t>최대 </a:t>
            </a:r>
            <a:r>
              <a:rPr lang="en-US" altLang="ko-KR" b="0" dirty="0"/>
              <a:t>5,000</a:t>
            </a:r>
            <a:r>
              <a:rPr lang="ko-KR" altLang="en-US" b="0" dirty="0"/>
              <a:t>만 행 이상의 대형 데이터베이스를 </a:t>
            </a:r>
            <a:r>
              <a:rPr lang="ko-KR" altLang="en-US" b="0" dirty="0" smtClean="0"/>
              <a:t>지원함</a:t>
            </a:r>
            <a:endParaRPr lang="en-US" altLang="ko-KR" dirty="0"/>
          </a:p>
          <a:p>
            <a:pPr lvl="1"/>
            <a:r>
              <a:rPr lang="ko-KR" altLang="en-US" b="0" dirty="0" smtClean="0"/>
              <a:t>테이블의 </a:t>
            </a:r>
            <a:r>
              <a:rPr lang="ko-KR" altLang="en-US" b="0" dirty="0"/>
              <a:t>기본 </a:t>
            </a:r>
            <a:r>
              <a:rPr lang="ko-KR" altLang="en-US" b="0" dirty="0" smtClean="0"/>
              <a:t>파일크기 </a:t>
            </a:r>
            <a:r>
              <a:rPr lang="ko-KR" altLang="en-US" b="0" dirty="0"/>
              <a:t>제한은 </a:t>
            </a:r>
            <a:r>
              <a:rPr lang="en-US" altLang="ko-KR" b="0" dirty="0"/>
              <a:t>4GB</a:t>
            </a:r>
            <a:r>
              <a:rPr lang="ko-KR" altLang="en-US" b="0" dirty="0"/>
              <a:t>이지만 운영체제에서 처리하는 경우 이론적인 제한인 </a:t>
            </a:r>
            <a:r>
              <a:rPr lang="en-US" altLang="ko-KR" b="0" dirty="0"/>
              <a:t>800</a:t>
            </a:r>
            <a:r>
              <a:rPr lang="ko-KR" altLang="en-US" b="0" dirty="0"/>
              <a:t>만 </a:t>
            </a:r>
            <a:r>
              <a:rPr lang="en-US" altLang="ko-KR" b="0" dirty="0"/>
              <a:t>TB</a:t>
            </a:r>
            <a:r>
              <a:rPr lang="ko-KR" altLang="en-US" b="0" dirty="0"/>
              <a:t>까지 </a:t>
            </a:r>
            <a:r>
              <a:rPr lang="ko-KR" altLang="en-US" b="0" dirty="0" smtClean="0"/>
              <a:t>늘릴 수 있음</a:t>
            </a:r>
            <a:endParaRPr lang="en-US" altLang="ko-KR" b="0" dirty="0"/>
          </a:p>
          <a:p>
            <a:pPr lvl="1"/>
            <a:r>
              <a:rPr lang="ko-KR" altLang="en-US" b="0" dirty="0" smtClean="0"/>
              <a:t>사용자 </a:t>
            </a:r>
            <a:r>
              <a:rPr lang="ko-KR" altLang="en-US" b="0" dirty="0"/>
              <a:t>정의가 </a:t>
            </a:r>
            <a:r>
              <a:rPr lang="ko-KR" altLang="en-US" b="0" dirty="0" smtClean="0"/>
              <a:t>가능함</a:t>
            </a:r>
            <a:endParaRPr lang="en-US" altLang="ko-KR" b="0" dirty="0" smtClean="0"/>
          </a:p>
          <a:p>
            <a:pPr lvl="1"/>
            <a:r>
              <a:rPr lang="ko-KR" altLang="en-US" b="0" dirty="0" err="1" smtClean="0"/>
              <a:t>오픈소스</a:t>
            </a:r>
            <a:r>
              <a:rPr lang="ko-KR" altLang="en-US" b="0" dirty="0" smtClean="0"/>
              <a:t> </a:t>
            </a:r>
            <a:r>
              <a:rPr lang="en-US" altLang="ko-KR" b="0" dirty="0"/>
              <a:t>GPL </a:t>
            </a:r>
            <a:r>
              <a:rPr lang="ko-KR" altLang="en-US" b="0" dirty="0"/>
              <a:t>라이선스를 통해 프로그래머는 자신의 특정 </a:t>
            </a:r>
            <a:r>
              <a:rPr lang="ko-KR" altLang="en-US" b="0" dirty="0" smtClean="0"/>
              <a:t>환경에 </a:t>
            </a:r>
            <a:r>
              <a:rPr lang="ko-KR" altLang="en-US" b="0" dirty="0"/>
              <a:t>맞게 </a:t>
            </a:r>
            <a:r>
              <a:rPr lang="en-US" altLang="ko-KR" b="0" dirty="0"/>
              <a:t>MySQL </a:t>
            </a:r>
            <a:r>
              <a:rPr lang="ko-KR" altLang="en-US" b="0" dirty="0"/>
              <a:t>소프트웨어를 수정할 수 </a:t>
            </a:r>
            <a:r>
              <a:rPr lang="ko-KR" altLang="en-US" b="0" dirty="0" smtClean="0"/>
              <a:t>있음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b="0" dirty="0"/>
              <a:t>데이터베이스의 개요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36559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</a:t>
            </a:r>
            <a:r>
              <a:rPr lang="ko-KR" altLang="en-US" b="0" dirty="0" smtClean="0"/>
              <a:t>실행</a:t>
            </a:r>
            <a:r>
              <a:rPr lang="en-US" altLang="ko-KR" b="0" dirty="0"/>
              <a:t>2- </a:t>
            </a:r>
            <a:r>
              <a:rPr lang="ko-KR" altLang="en-US" b="0" dirty="0" err="1"/>
              <a:t>레코드삽입</a:t>
            </a:r>
            <a:r>
              <a:rPr lang="en-US" altLang="ko-KR" b="0" dirty="0"/>
              <a:t>b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8" y="897407"/>
            <a:ext cx="7162800" cy="3762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4755679"/>
            <a:ext cx="717232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8757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3.2 </a:t>
            </a:r>
            <a:r>
              <a:rPr lang="en-US" altLang="ko-KR" dirty="0" err="1"/>
              <a:t>PreparedStatement</a:t>
            </a:r>
            <a:r>
              <a:rPr lang="en-US" altLang="ko-KR" dirty="0"/>
              <a:t> </a:t>
            </a:r>
            <a:r>
              <a:rPr lang="ko-KR" altLang="en-US" dirty="0"/>
              <a:t>객체로 데이터 접근하기</a:t>
            </a:r>
            <a:endParaRPr lang="en-US" altLang="ko-KR" dirty="0"/>
          </a:p>
          <a:p>
            <a:pPr lvl="1"/>
            <a:r>
              <a:rPr lang="en-US" altLang="ko-KR" b="0" dirty="0" err="1" smtClean="0"/>
              <a:t>executeQuery</a:t>
            </a:r>
            <a:r>
              <a:rPr lang="en-US" altLang="ko-KR" b="0" dirty="0" smtClean="0"/>
              <a:t>() </a:t>
            </a:r>
            <a:r>
              <a:rPr lang="ko-KR" altLang="en-US" b="0" dirty="0" err="1" smtClean="0"/>
              <a:t>메소드로</a:t>
            </a:r>
            <a:r>
              <a:rPr lang="ko-KR" altLang="en-US" b="0" dirty="0" smtClean="0"/>
              <a:t> 데이터 조회하기</a:t>
            </a:r>
            <a:endParaRPr lang="en-US" altLang="ko-KR" b="0" dirty="0" smtClean="0"/>
          </a:p>
          <a:p>
            <a:pPr lvl="2"/>
            <a:r>
              <a:rPr lang="en-US" altLang="ko-KR" b="0" dirty="0" err="1" smtClean="0"/>
              <a:t>executeQuery</a:t>
            </a:r>
            <a:r>
              <a:rPr lang="en-US" altLang="ko-KR" b="0" dirty="0"/>
              <a:t>( ) </a:t>
            </a:r>
            <a:r>
              <a:rPr lang="ko-KR" altLang="en-US" b="0" dirty="0" err="1"/>
              <a:t>메소드는</a:t>
            </a:r>
            <a:r>
              <a:rPr lang="ko-KR" altLang="en-US" b="0" dirty="0"/>
              <a:t> 동적인 </a:t>
            </a:r>
            <a:r>
              <a:rPr lang="en-US" altLang="ko-KR" b="0" dirty="0"/>
              <a:t>SELECT </a:t>
            </a:r>
            <a:r>
              <a:rPr lang="ko-KR" altLang="en-US" b="0" dirty="0" err="1"/>
              <a:t>쿼리문을</a:t>
            </a:r>
            <a:r>
              <a:rPr lang="ko-KR" altLang="en-US" b="0" dirty="0"/>
              <a:t> 통해 데이터를 검색하는 데 </a:t>
            </a:r>
            <a:r>
              <a:rPr lang="ko-KR" altLang="en-US" b="0" dirty="0" smtClean="0"/>
              <a:t>사용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</a:t>
            </a:r>
            <a:r>
              <a:rPr lang="ko-KR" altLang="en-US" b="0" dirty="0" smtClean="0"/>
              <a:t>실행</a:t>
            </a:r>
            <a:r>
              <a:rPr lang="en-US" altLang="ko-KR" b="0" dirty="0"/>
              <a:t>2- </a:t>
            </a:r>
            <a:r>
              <a:rPr lang="ko-KR" altLang="en-US" b="0" dirty="0" err="1"/>
              <a:t>레코드삽입</a:t>
            </a:r>
            <a:r>
              <a:rPr lang="en-US" altLang="ko-KR" b="0" dirty="0"/>
              <a:t>b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210973"/>
            <a:ext cx="8239125" cy="619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2966601"/>
            <a:ext cx="825817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6582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3.2 </a:t>
            </a:r>
            <a:r>
              <a:rPr lang="en-US" altLang="ko-KR" dirty="0" err="1"/>
              <a:t>PreparedStatement</a:t>
            </a:r>
            <a:r>
              <a:rPr lang="en-US" altLang="ko-KR" dirty="0"/>
              <a:t> </a:t>
            </a:r>
            <a:r>
              <a:rPr lang="ko-KR" altLang="en-US" dirty="0"/>
              <a:t>객체로 데이터 접근하기</a:t>
            </a:r>
            <a:endParaRPr lang="en-US" altLang="ko-KR" dirty="0"/>
          </a:p>
          <a:p>
            <a:pPr lvl="1"/>
            <a:r>
              <a:rPr lang="en-US" altLang="ko-KR" b="0" dirty="0" err="1" smtClean="0"/>
              <a:t>executeUpdate</a:t>
            </a:r>
            <a:r>
              <a:rPr lang="en-US" altLang="ko-KR" b="0" dirty="0"/>
              <a:t>() </a:t>
            </a:r>
            <a:r>
              <a:rPr lang="ko-KR" altLang="en-US" b="0" dirty="0" err="1"/>
              <a:t>메소드로</a:t>
            </a:r>
            <a:r>
              <a:rPr lang="ko-KR" altLang="en-US" b="0" dirty="0"/>
              <a:t> 데이터 삽입</a:t>
            </a:r>
            <a:r>
              <a:rPr lang="en-US" altLang="ko-KR" b="0" dirty="0"/>
              <a:t>, </a:t>
            </a:r>
            <a:r>
              <a:rPr lang="ko-KR" altLang="en-US" b="0" dirty="0"/>
              <a:t>수정</a:t>
            </a:r>
            <a:r>
              <a:rPr lang="en-US" altLang="ko-KR" b="0" dirty="0"/>
              <a:t>, </a:t>
            </a:r>
            <a:r>
              <a:rPr lang="ko-KR" altLang="en-US" b="0" dirty="0" smtClean="0"/>
              <a:t>삭제하기</a:t>
            </a:r>
            <a:endParaRPr lang="en-US" altLang="ko-KR" b="0" dirty="0" smtClean="0"/>
          </a:p>
          <a:p>
            <a:pPr lvl="2"/>
            <a:r>
              <a:rPr lang="en-US" altLang="ko-KR" b="0" dirty="0" err="1"/>
              <a:t>executeUpdate</a:t>
            </a:r>
            <a:r>
              <a:rPr lang="en-US" altLang="ko-KR" b="0" dirty="0"/>
              <a:t>( ) </a:t>
            </a:r>
            <a:r>
              <a:rPr lang="ko-KR" altLang="en-US" b="0" dirty="0" err="1"/>
              <a:t>메소드는</a:t>
            </a:r>
            <a:r>
              <a:rPr lang="ko-KR" altLang="en-US" b="0" dirty="0"/>
              <a:t> </a:t>
            </a:r>
            <a:r>
              <a:rPr lang="en-US" altLang="ko-KR" b="0" dirty="0"/>
              <a:t>INSERT, UPDATE, SELECT </a:t>
            </a:r>
            <a:r>
              <a:rPr lang="ko-KR" altLang="en-US" b="0" dirty="0" err="1"/>
              <a:t>쿼리문을</a:t>
            </a:r>
            <a:r>
              <a:rPr lang="ko-KR" altLang="en-US" b="0" dirty="0"/>
              <a:t> 통해 데이터를 삽입</a:t>
            </a:r>
            <a:r>
              <a:rPr lang="en-US" altLang="ko-KR" b="0" dirty="0"/>
              <a:t>, </a:t>
            </a:r>
            <a:r>
              <a:rPr lang="ko-KR" altLang="en-US" b="0" dirty="0" smtClean="0"/>
              <a:t>수정</a:t>
            </a:r>
            <a:r>
              <a:rPr lang="en-US" altLang="ko-KR" b="0" dirty="0"/>
              <a:t>, </a:t>
            </a:r>
            <a:r>
              <a:rPr lang="ko-KR" altLang="en-US" b="0" dirty="0"/>
              <a:t>삭제하는 데 </a:t>
            </a:r>
            <a:r>
              <a:rPr lang="ko-KR" altLang="en-US" b="0" dirty="0" smtClean="0"/>
              <a:t>사용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</a:t>
            </a:r>
            <a:r>
              <a:rPr lang="ko-KR" altLang="en-US" b="0" dirty="0" smtClean="0"/>
              <a:t>실행</a:t>
            </a:r>
            <a:r>
              <a:rPr lang="en-US" altLang="ko-KR" b="0" dirty="0"/>
              <a:t>2- </a:t>
            </a:r>
            <a:r>
              <a:rPr lang="ko-KR" altLang="en-US" b="0" dirty="0" err="1"/>
              <a:t>레코드삽입</a:t>
            </a:r>
            <a:r>
              <a:rPr lang="en-US" altLang="ko-KR" b="0" dirty="0"/>
              <a:t>b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73" y="2247459"/>
            <a:ext cx="8009090" cy="609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58" y="3068959"/>
            <a:ext cx="8305800" cy="358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232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</a:t>
            </a:r>
            <a:r>
              <a:rPr lang="ko-KR" altLang="en-US" b="0" dirty="0" smtClean="0"/>
              <a:t>실행</a:t>
            </a:r>
            <a:r>
              <a:rPr lang="en-US" altLang="ko-KR" b="0" dirty="0"/>
              <a:t>2- </a:t>
            </a:r>
            <a:r>
              <a:rPr lang="ko-KR" altLang="en-US" b="0" dirty="0" err="1"/>
              <a:t>레코드삽입</a:t>
            </a:r>
            <a:r>
              <a:rPr lang="en-US" altLang="ko-KR" b="0" dirty="0"/>
              <a:t>b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27390" y="931818"/>
            <a:ext cx="6817196" cy="3312368"/>
            <a:chOff x="419100" y="1124744"/>
            <a:chExt cx="8305800" cy="41504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9100" y="1124744"/>
              <a:ext cx="8305800" cy="279082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625" y="3789318"/>
              <a:ext cx="8286750" cy="1485900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114" y="3651260"/>
            <a:ext cx="6512894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931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</a:t>
            </a:r>
            <a:r>
              <a:rPr lang="ko-KR" altLang="en-US" b="0" dirty="0" smtClean="0"/>
              <a:t>실행</a:t>
            </a:r>
            <a:r>
              <a:rPr lang="en-US" altLang="ko-KR" b="0" dirty="0"/>
              <a:t>2- </a:t>
            </a:r>
            <a:r>
              <a:rPr lang="ko-KR" altLang="en-US" b="0" dirty="0" err="1"/>
              <a:t>레코드삽입</a:t>
            </a:r>
            <a:r>
              <a:rPr lang="en-US" altLang="ko-KR" b="0" dirty="0"/>
              <a:t>b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37" y="960153"/>
            <a:ext cx="8229600" cy="5143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99" y="1772054"/>
            <a:ext cx="83058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277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</a:t>
            </a:r>
            <a:r>
              <a:rPr lang="ko-KR" altLang="en-US" b="0" dirty="0" smtClean="0"/>
              <a:t>실행</a:t>
            </a:r>
            <a:r>
              <a:rPr lang="en-US" altLang="ko-KR" b="0" dirty="0"/>
              <a:t>2- </a:t>
            </a:r>
            <a:r>
              <a:rPr lang="ko-KR" altLang="en-US" b="0" dirty="0" err="1"/>
              <a:t>레코드삽입</a:t>
            </a:r>
            <a:r>
              <a:rPr lang="en-US" altLang="ko-KR" b="0" dirty="0"/>
              <a:t>b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929129"/>
            <a:ext cx="8362950" cy="5276850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812" y="1700808"/>
            <a:ext cx="3219450" cy="1143000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105" y="2886915"/>
            <a:ext cx="3526311" cy="133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3629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3. </a:t>
            </a:r>
            <a:r>
              <a:rPr lang="ko-KR" altLang="en-US" b="0" dirty="0"/>
              <a:t>데이터베이스 쿼리 </a:t>
            </a:r>
            <a:r>
              <a:rPr lang="ko-KR" altLang="en-US" b="0" dirty="0" smtClean="0"/>
              <a:t>실행</a:t>
            </a:r>
            <a:r>
              <a:rPr lang="en-US" altLang="ko-KR" b="0" dirty="0"/>
              <a:t>2- </a:t>
            </a:r>
            <a:r>
              <a:rPr lang="ko-KR" altLang="en-US" b="0" dirty="0" err="1"/>
              <a:t>레코드삽입</a:t>
            </a:r>
            <a:r>
              <a:rPr lang="en-US" altLang="ko-KR" b="0" dirty="0"/>
              <a:t>b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931818"/>
            <a:ext cx="8343900" cy="577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2329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ResultSet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1"/>
            <a:r>
              <a:rPr lang="en-US" altLang="ko-KR" b="0" dirty="0" smtClean="0"/>
              <a:t>Statement </a:t>
            </a:r>
            <a:r>
              <a:rPr lang="ko-KR" altLang="en-US" b="0" dirty="0"/>
              <a:t>또는 </a:t>
            </a:r>
            <a:r>
              <a:rPr lang="en-US" altLang="ko-KR" b="0" dirty="0" err="1" smtClean="0"/>
              <a:t>PreparedStatement</a:t>
            </a:r>
            <a:r>
              <a:rPr lang="en-US" altLang="ko-KR" b="0" dirty="0" smtClean="0"/>
              <a:t> </a:t>
            </a:r>
            <a:r>
              <a:rPr lang="ko-KR" altLang="en-US" b="0" dirty="0"/>
              <a:t>객체로 </a:t>
            </a:r>
            <a:r>
              <a:rPr lang="en-US" altLang="ko-KR" b="0" dirty="0"/>
              <a:t>SELECT </a:t>
            </a:r>
            <a:r>
              <a:rPr lang="ko-KR" altLang="en-US" b="0" dirty="0"/>
              <a:t>문을 사용하여 얻어온 레코드 값을 테이블 형태로 가진 </a:t>
            </a:r>
            <a:r>
              <a:rPr lang="ko-KR" altLang="en-US" b="0" dirty="0" smtClean="0"/>
              <a:t>객체</a:t>
            </a:r>
            <a:endParaRPr lang="en-US" altLang="ko-KR" b="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377435" cy="576263"/>
          </a:xfrm>
        </p:spPr>
        <p:txBody>
          <a:bodyPr/>
          <a:lstStyle/>
          <a:p>
            <a:r>
              <a:rPr lang="en-US" altLang="ko-KR" b="0" dirty="0" smtClean="0"/>
              <a:t>4. </a:t>
            </a:r>
            <a:r>
              <a:rPr lang="ko-KR" altLang="en-US" b="0" dirty="0" err="1" smtClean="0"/>
              <a:t>쿼리문</a:t>
            </a:r>
            <a:r>
              <a:rPr lang="ko-KR" altLang="en-US" b="0" dirty="0" smtClean="0"/>
              <a:t> </a:t>
            </a:r>
            <a:r>
              <a:rPr lang="ko-KR" altLang="en-US" b="0" dirty="0"/>
              <a:t>실행 </a:t>
            </a:r>
            <a:r>
              <a:rPr lang="ko-KR" altLang="en-US" b="0" dirty="0" smtClean="0"/>
              <a:t>결과 조회 </a:t>
            </a:r>
            <a:r>
              <a:rPr lang="en-US" altLang="ko-KR" b="0" dirty="0" smtClean="0"/>
              <a:t>– select</a:t>
            </a:r>
            <a:r>
              <a:rPr lang="ko-KR" altLang="en-US" b="0" dirty="0" smtClean="0"/>
              <a:t>문과 </a:t>
            </a:r>
            <a:r>
              <a:rPr lang="en-US" altLang="ko-KR" b="0" dirty="0" err="1" smtClean="0"/>
              <a:t>Resultset</a:t>
            </a:r>
            <a:r>
              <a:rPr lang="en-US" altLang="ko-KR" b="0" dirty="0" smtClean="0"/>
              <a:t> 1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34" y="2636912"/>
            <a:ext cx="8277225" cy="962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" y="4122752"/>
            <a:ext cx="829627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0686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526462" cy="576263"/>
          </a:xfrm>
        </p:spPr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조회 </a:t>
            </a:r>
            <a:r>
              <a:rPr lang="en-US" altLang="ko-KR" b="0" dirty="0"/>
              <a:t>– select</a:t>
            </a:r>
            <a:r>
              <a:rPr lang="ko-KR" altLang="en-US" b="0" dirty="0"/>
              <a:t>문과 </a:t>
            </a:r>
            <a:r>
              <a:rPr lang="en-US" altLang="ko-KR" b="0" dirty="0" err="1" smtClean="0"/>
              <a:t>Resultset</a:t>
            </a:r>
            <a:r>
              <a:rPr lang="en-US" altLang="ko-KR" b="0" dirty="0" smtClean="0"/>
              <a:t> 1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052736"/>
            <a:ext cx="836295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66199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931818"/>
            <a:ext cx="8286750" cy="4648200"/>
          </a:xfrm>
          <a:prstGeom prst="rect">
            <a:avLst/>
          </a:prstGeom>
        </p:spPr>
      </p:pic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526462" cy="576263"/>
          </a:xfrm>
        </p:spPr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조회 </a:t>
            </a:r>
            <a:r>
              <a:rPr lang="en-US" altLang="ko-KR" b="0" dirty="0"/>
              <a:t>– select</a:t>
            </a:r>
            <a:r>
              <a:rPr lang="ko-KR" altLang="en-US" b="0" dirty="0"/>
              <a:t>문과 </a:t>
            </a:r>
            <a:r>
              <a:rPr lang="en-US" altLang="ko-KR" b="0" dirty="0" err="1" smtClean="0"/>
              <a:t>Resultset</a:t>
            </a:r>
            <a:r>
              <a:rPr lang="en-US" altLang="ko-KR" b="0" dirty="0" smtClean="0"/>
              <a:t> 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4599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2.1 MySQL </a:t>
            </a:r>
            <a:r>
              <a:rPr lang="ko-KR" altLang="en-US" dirty="0" smtClean="0"/>
              <a:t>설치하기</a:t>
            </a:r>
            <a:endParaRPr lang="en-US" altLang="ko-KR" dirty="0" smtClean="0"/>
          </a:p>
          <a:p>
            <a:endParaRPr lang="en-US" altLang="ko-KR" b="0" dirty="0"/>
          </a:p>
          <a:p>
            <a:endParaRPr lang="en-US" altLang="ko-KR" b="0" dirty="0" smtClean="0"/>
          </a:p>
          <a:p>
            <a:pPr lvl="1"/>
            <a:r>
              <a:rPr lang="en-US" altLang="ko-KR" b="0" dirty="0"/>
              <a:t>MySQL </a:t>
            </a:r>
            <a:r>
              <a:rPr lang="ko-KR" altLang="en-US" b="0" dirty="0"/>
              <a:t>다운로드 사이트에 접속하기</a:t>
            </a:r>
            <a:r>
              <a:rPr lang="en-US" altLang="ko-KR" b="0" dirty="0"/>
              <a:t>: </a:t>
            </a:r>
            <a:r>
              <a:rPr lang="ko-KR" altLang="en-US" b="0" dirty="0"/>
              <a:t>웹 브라우저에서 </a:t>
            </a:r>
            <a:r>
              <a:rPr lang="en-US" altLang="ko-KR" b="0" dirty="0"/>
              <a:t>MySQL </a:t>
            </a:r>
            <a:r>
              <a:rPr lang="ko-KR" altLang="en-US" b="0" dirty="0"/>
              <a:t>다운로드 사이트</a:t>
            </a:r>
            <a:r>
              <a:rPr lang="en-US" altLang="ko-KR" b="0" dirty="0"/>
              <a:t>(http://</a:t>
            </a:r>
            <a:r>
              <a:rPr lang="en-US" altLang="ko-KR" b="0" dirty="0" smtClean="0"/>
              <a:t>dev.mysql.com/downloads/windows/installer</a:t>
            </a:r>
            <a:r>
              <a:rPr lang="en-US" altLang="ko-KR" b="0" dirty="0"/>
              <a:t>/)</a:t>
            </a:r>
            <a:r>
              <a:rPr lang="ko-KR" altLang="en-US" b="0" dirty="0"/>
              <a:t>에 접속하여 </a:t>
            </a:r>
            <a:r>
              <a:rPr lang="en-US" altLang="ko-KR" b="0" dirty="0"/>
              <a:t>[MySQL on Windows]-[</a:t>
            </a:r>
            <a:r>
              <a:rPr lang="en-US" altLang="ko-KR" b="0" dirty="0" smtClean="0"/>
              <a:t>MySQL Installer</a:t>
            </a:r>
            <a:r>
              <a:rPr lang="en-US" altLang="ko-KR" b="0" dirty="0"/>
              <a:t>]</a:t>
            </a:r>
            <a:r>
              <a:rPr lang="ko-KR" altLang="en-US" b="0" dirty="0"/>
              <a:t>를 </a:t>
            </a:r>
            <a:r>
              <a:rPr lang="ko-KR" altLang="en-US" b="0" dirty="0" smtClean="0"/>
              <a:t>선택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 smtClean="0"/>
              <a:t>2. MySQL </a:t>
            </a:r>
            <a:r>
              <a:rPr lang="ko-KR" altLang="en-US" b="0" dirty="0"/>
              <a:t>개발 환경 구축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84784"/>
            <a:ext cx="8172450" cy="5048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3429000"/>
            <a:ext cx="3995388" cy="295232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211960" y="4692770"/>
            <a:ext cx="1080120" cy="176390"/>
          </a:xfrm>
          <a:prstGeom prst="rect">
            <a:avLst/>
          </a:prstGeom>
          <a:noFill/>
          <a:ln>
            <a:solidFill>
              <a:srgbClr val="50C1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47221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938638"/>
            <a:ext cx="8181975" cy="5143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646491"/>
            <a:ext cx="8305800" cy="4941168"/>
          </a:xfrm>
          <a:prstGeom prst="rect">
            <a:avLst/>
          </a:prstGeom>
        </p:spPr>
      </p:pic>
      <p:pic>
        <p:nvPicPr>
          <p:cNvPr id="6" name="내용 개체 틀 5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060848"/>
            <a:ext cx="2772544" cy="1550541"/>
          </a:xfrm>
        </p:spPr>
      </p:pic>
      <p:sp>
        <p:nvSpPr>
          <p:cNvPr id="7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526462" cy="576263"/>
          </a:xfrm>
        </p:spPr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조회 </a:t>
            </a:r>
            <a:r>
              <a:rPr lang="en-US" altLang="ko-KR" b="0" dirty="0"/>
              <a:t>– select</a:t>
            </a:r>
            <a:r>
              <a:rPr lang="ko-KR" altLang="en-US" b="0" dirty="0"/>
              <a:t>문과 </a:t>
            </a:r>
            <a:r>
              <a:rPr lang="en-US" altLang="ko-KR" b="0" dirty="0" err="1" smtClean="0"/>
              <a:t>Resultset</a:t>
            </a:r>
            <a:r>
              <a:rPr lang="en-US" altLang="ko-KR" b="0" dirty="0" smtClean="0"/>
              <a:t> 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78120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688387" cy="576263"/>
          </a:xfrm>
        </p:spPr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조회 </a:t>
            </a:r>
            <a:r>
              <a:rPr lang="en-US" altLang="ko-KR" b="0" dirty="0"/>
              <a:t>– select</a:t>
            </a:r>
            <a:r>
              <a:rPr lang="ko-KR" altLang="en-US" b="0" dirty="0"/>
              <a:t>문과 </a:t>
            </a:r>
            <a:r>
              <a:rPr lang="en-US" altLang="ko-KR" b="0" dirty="0" err="1" smtClean="0"/>
              <a:t>Resultset</a:t>
            </a:r>
            <a:r>
              <a:rPr lang="en-US" altLang="ko-KR" b="0" dirty="0" smtClean="0"/>
              <a:t> 1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27013" y="942006"/>
            <a:ext cx="8362950" cy="5704812"/>
            <a:chOff x="313506" y="-472191"/>
            <a:chExt cx="8362950" cy="910859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-472191"/>
              <a:ext cx="7705725" cy="516118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506" y="4657234"/>
              <a:ext cx="8362950" cy="39791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00683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590713" cy="576263"/>
          </a:xfrm>
        </p:spPr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조회 </a:t>
            </a:r>
            <a:r>
              <a:rPr lang="en-US" altLang="ko-KR" b="0" dirty="0"/>
              <a:t>– select</a:t>
            </a:r>
            <a:r>
              <a:rPr lang="ko-KR" altLang="en-US" b="0" dirty="0"/>
              <a:t>문과 </a:t>
            </a:r>
            <a:r>
              <a:rPr lang="en-US" altLang="ko-KR" b="0" dirty="0" err="1" smtClean="0"/>
              <a:t>Resultset</a:t>
            </a:r>
            <a:r>
              <a:rPr lang="en-US" altLang="ko-KR" b="0" dirty="0" smtClean="0"/>
              <a:t> 2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903069"/>
            <a:ext cx="8220075" cy="523875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365919" y="1346529"/>
            <a:ext cx="8315325" cy="5264456"/>
            <a:chOff x="365919" y="1553277"/>
            <a:chExt cx="8315325" cy="606005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919" y="1553277"/>
              <a:ext cx="8315325" cy="14763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550" y="3079436"/>
              <a:ext cx="7962900" cy="4533900"/>
            </a:xfrm>
            <a:prstGeom prst="rect">
              <a:avLst/>
            </a:prstGeom>
          </p:spPr>
        </p:pic>
      </p:grpSp>
      <p:pic>
        <p:nvPicPr>
          <p:cNvPr id="8" name="내용 개체 틀 7"/>
          <p:cNvPicPr>
            <a:picLocks noGrp="1" noChangeAspect="1"/>
          </p:cNvPicPr>
          <p:nvPr>
            <p:ph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126" y="2492896"/>
            <a:ext cx="3276600" cy="1905000"/>
          </a:xfrm>
        </p:spPr>
      </p:pic>
    </p:spTree>
    <p:extLst>
      <p:ext uri="{BB962C8B-B14F-4D97-AF65-F5344CB8AC3E}">
        <p14:creationId xmlns:p14="http://schemas.microsoft.com/office/powerpoint/2010/main" val="11504950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688387" cy="576263"/>
          </a:xfrm>
        </p:spPr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조회 </a:t>
            </a:r>
            <a:r>
              <a:rPr lang="en-US" altLang="ko-KR" b="0" dirty="0"/>
              <a:t>– select</a:t>
            </a:r>
            <a:r>
              <a:rPr lang="ko-KR" altLang="en-US" b="0" dirty="0"/>
              <a:t>문과 </a:t>
            </a:r>
            <a:r>
              <a:rPr lang="en-US" altLang="ko-KR" b="0" dirty="0" err="1" smtClean="0"/>
              <a:t>Resultset</a:t>
            </a:r>
            <a:r>
              <a:rPr lang="en-US" altLang="ko-KR" b="0" dirty="0" smtClean="0"/>
              <a:t> 2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28450" y="931818"/>
            <a:ext cx="8085236" cy="5754836"/>
            <a:chOff x="227013" y="-1133564"/>
            <a:chExt cx="8343900" cy="1010112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693" y="-1133564"/>
              <a:ext cx="7658100" cy="70485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013" y="5805264"/>
              <a:ext cx="8343900" cy="3162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26181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27013" y="82550"/>
            <a:ext cx="8593459" cy="576263"/>
          </a:xfrm>
        </p:spPr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</a:t>
            </a:r>
            <a:r>
              <a:rPr lang="ko-KR" altLang="en-US" b="0" dirty="0" smtClean="0"/>
              <a:t>가져오기 </a:t>
            </a:r>
            <a:r>
              <a:rPr lang="en-US" altLang="ko-KR" b="0" dirty="0" smtClean="0"/>
              <a:t>– update 1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22" y="953939"/>
            <a:ext cx="8191500" cy="533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1760344"/>
            <a:ext cx="83439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5230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</a:t>
            </a:r>
            <a:r>
              <a:rPr lang="ko-KR" altLang="en-US" b="0" dirty="0" smtClean="0"/>
              <a:t>가져오기 </a:t>
            </a:r>
            <a:r>
              <a:rPr lang="en-US" altLang="ko-KR" b="0" dirty="0" smtClean="0"/>
              <a:t>– </a:t>
            </a:r>
            <a:r>
              <a:rPr lang="en-US" altLang="ko-KR" b="0" dirty="0"/>
              <a:t>update 1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61" y="1012009"/>
            <a:ext cx="8305800" cy="5554707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59" y="1484784"/>
            <a:ext cx="2534401" cy="1767507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740" y="3257064"/>
            <a:ext cx="3295238" cy="11428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5497346"/>
            <a:ext cx="3444689" cy="136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3620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</a:t>
            </a:r>
            <a:r>
              <a:rPr lang="ko-KR" altLang="en-US" b="0" dirty="0" smtClean="0"/>
              <a:t>가져오기 </a:t>
            </a:r>
            <a:r>
              <a:rPr lang="en-US" altLang="ko-KR" b="0" dirty="0"/>
              <a:t>– update 1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9848" y="931818"/>
            <a:ext cx="8324850" cy="5715000"/>
            <a:chOff x="266700" y="519112"/>
            <a:chExt cx="8324850" cy="1068407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2450" y="519112"/>
              <a:ext cx="8039100" cy="581977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6700" y="6345435"/>
              <a:ext cx="8324850" cy="4857750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>
            <a:off x="1835696" y="1628800"/>
            <a:ext cx="1872208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942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</a:t>
            </a:r>
            <a:r>
              <a:rPr lang="ko-KR" altLang="en-US" b="0" dirty="0" smtClean="0"/>
              <a:t>가져오기 </a:t>
            </a:r>
            <a:r>
              <a:rPr lang="en-US" altLang="ko-KR" b="0" dirty="0"/>
              <a:t>– update </a:t>
            </a:r>
            <a:r>
              <a:rPr lang="en-US" altLang="ko-KR" b="0" dirty="0" smtClean="0"/>
              <a:t>2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31818"/>
            <a:ext cx="8210550" cy="5429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1916113"/>
            <a:ext cx="8286750" cy="2657475"/>
          </a:xfrm>
          <a:prstGeom prst="rect">
            <a:avLst/>
          </a:prstGeom>
        </p:spPr>
      </p:pic>
      <p:pic>
        <p:nvPicPr>
          <p:cNvPr id="6" name="내용 개체 틀 5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158" y="2432171"/>
            <a:ext cx="2709289" cy="1860926"/>
          </a:xfrm>
        </p:spPr>
      </p:pic>
    </p:spTree>
    <p:extLst>
      <p:ext uri="{BB962C8B-B14F-4D97-AF65-F5344CB8AC3E}">
        <p14:creationId xmlns:p14="http://schemas.microsoft.com/office/powerpoint/2010/main" val="263337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</a:t>
            </a:r>
            <a:r>
              <a:rPr lang="ko-KR" altLang="en-US" b="0" dirty="0" smtClean="0"/>
              <a:t>가져오기 </a:t>
            </a:r>
            <a:r>
              <a:rPr lang="en-US" altLang="ko-KR" b="0" dirty="0"/>
              <a:t>– update 2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80728"/>
            <a:ext cx="8296275" cy="5544616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350" y="1340768"/>
            <a:ext cx="2843461" cy="878764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990" y="2250669"/>
            <a:ext cx="3419872" cy="124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41014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4. </a:t>
            </a:r>
            <a:r>
              <a:rPr lang="ko-KR" altLang="en-US" b="0" dirty="0" err="1"/>
              <a:t>쿼리문</a:t>
            </a:r>
            <a:r>
              <a:rPr lang="ko-KR" altLang="en-US" b="0" dirty="0"/>
              <a:t> 실행 결과 값 </a:t>
            </a:r>
            <a:r>
              <a:rPr lang="ko-KR" altLang="en-US" b="0" dirty="0" smtClean="0"/>
              <a:t>가져오기 </a:t>
            </a:r>
            <a:r>
              <a:rPr lang="en-US" altLang="ko-KR" b="0" dirty="0"/>
              <a:t>– update 2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27013" y="931818"/>
            <a:ext cx="8315325" cy="5715000"/>
            <a:chOff x="227013" y="931818"/>
            <a:chExt cx="8315325" cy="899100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931818"/>
              <a:ext cx="7896225" cy="530406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013" y="6235878"/>
              <a:ext cx="8315325" cy="3686944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>
            <a:off x="1907704" y="1268760"/>
            <a:ext cx="208823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1850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heme/theme1.xml><?xml version="1.0" encoding="utf-8"?>
<a:theme xmlns:a="http://schemas.openxmlformats.org/drawingml/2006/main" name="1_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마스터</Template>
  <TotalTime>821</TotalTime>
  <Words>3155</Words>
  <Application>Microsoft Office PowerPoint</Application>
  <PresentationFormat>화면 슬라이드 쇼(4:3)</PresentationFormat>
  <Paragraphs>493</Paragraphs>
  <Slides>107</Slides>
  <Notes>9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107</vt:i4>
      </vt:variant>
    </vt:vector>
  </HeadingPairs>
  <TitlesOfParts>
    <vt:vector size="109" baseType="lpstr">
      <vt:lpstr>1_마스터</vt:lpstr>
      <vt:lpstr>워크시트</vt:lpstr>
      <vt:lpstr>데이터베이스 개발 환경 구축</vt:lpstr>
      <vt:lpstr>PowerPoint 프레젠테이션</vt:lpstr>
      <vt:lpstr>1. 데이터베이스의 개요</vt:lpstr>
      <vt:lpstr>1. 데이터베이스의 개요</vt:lpstr>
      <vt:lpstr>1. 데이터베이스의 개요</vt:lpstr>
      <vt:lpstr>1. 데이터베이스의 개요</vt:lpstr>
      <vt:lpstr>1. 데이터베이스의 개요</vt:lpstr>
      <vt:lpstr>1. 데이터베이스의 개요</vt:lpstr>
      <vt:lpstr>2. MySQL 개발 환경 구축</vt:lpstr>
      <vt:lpstr>2. MySQL 개발 환경 구축</vt:lpstr>
      <vt:lpstr>2. MySQL 개발 환경 구축</vt:lpstr>
      <vt:lpstr>2. MySQL 개발 환경 구축</vt:lpstr>
      <vt:lpstr>2. MySQL 개발 환경 구축</vt:lpstr>
      <vt:lpstr>2. MySQL 개발 환경 구축</vt:lpstr>
      <vt:lpstr>2. MySQL 개발 환경 구축</vt:lpstr>
      <vt:lpstr>2. MySQL 개발 환경 구축</vt:lpstr>
      <vt:lpstr>2. MySQL 개발 환경 구축</vt:lpstr>
      <vt:lpstr>2. MySQL 개발 환경 구축</vt:lpstr>
      <vt:lpstr>2. MySQL 개발 환경 구축</vt:lpstr>
      <vt:lpstr>2. MySQL 개발 환경 구축</vt:lpstr>
      <vt:lpstr>2. MySQL 개발 환경 구축</vt:lpstr>
      <vt:lpstr>2. MySQL 개발 환경 구축</vt:lpstr>
      <vt:lpstr>2. MySQL 개발 환경 구축</vt:lpstr>
      <vt:lpstr>3. 통합 개발 환경과 데이터베이스 연동</vt:lpstr>
      <vt:lpstr>3. 통합 개발 환경과 데이터베이스 연동</vt:lpstr>
      <vt:lpstr>3. 통합 개발 환경과 데이터베이스 연동</vt:lpstr>
      <vt:lpstr>3. 통합 개발 환경과 데이터베이스 연동</vt:lpstr>
      <vt:lpstr>3. 통합 개발 환경과 데이터베이스 연동</vt:lpstr>
      <vt:lpstr>3. 통합 개발 환경과 데이터베이스 연동</vt:lpstr>
      <vt:lpstr>3. 통합 개발 환경과 데이터베이스 연동</vt:lpstr>
      <vt:lpstr>3. 통합 개발 환경과 데이터베이스 연동</vt:lpstr>
      <vt:lpstr>3. 통합 개발 환경과 데이터베이스 연동</vt:lpstr>
      <vt:lpstr>3. 통합 개발 환경과 데이터베이스 연동</vt:lpstr>
      <vt:lpstr>3. 통합 개발 환경과 데이터베이스 연동</vt:lpstr>
      <vt:lpstr>3. 통합 개발 환경과 데이터베이스 연동</vt:lpstr>
      <vt:lpstr>3. 통합 개발 환경과 데이터베이스 연동</vt:lpstr>
      <vt:lpstr>3. 통합 개발 환경과 데이터베이스 연동</vt:lpstr>
      <vt:lpstr>3. 통합 개발 환경과 데이터베이스 연동</vt:lpstr>
      <vt:lpstr>4. MySQL 기본 명령어</vt:lpstr>
      <vt:lpstr>4. MySQL 기본 명령어</vt:lpstr>
      <vt:lpstr>4. MySQL 기본 명령어</vt:lpstr>
      <vt:lpstr>4. MySQL 기본 명령어</vt:lpstr>
      <vt:lpstr>4. MySQL 기본 명령어</vt:lpstr>
      <vt:lpstr>4. MySQL 기본 명령어</vt:lpstr>
      <vt:lpstr>4. MySQL 기본 명령어</vt:lpstr>
      <vt:lpstr>4. MySQL 기본 명령어</vt:lpstr>
      <vt:lpstr>4. MySQL 기본 명령어</vt:lpstr>
      <vt:lpstr>4. MySQL 기본 명령어</vt:lpstr>
      <vt:lpstr>4. MySQL 기본 명령어</vt:lpstr>
      <vt:lpstr>4. MySQL 기본 명령어</vt:lpstr>
      <vt:lpstr>4. MySQL 기본 명령어</vt:lpstr>
      <vt:lpstr>4. MySQL 기본 명령어</vt:lpstr>
      <vt:lpstr>PowerPoint 프레젠테이션</vt:lpstr>
      <vt:lpstr>JDBC로 데이터베이스와 JSP 연동</vt:lpstr>
      <vt:lpstr>PowerPoint 프레젠테이션</vt:lpstr>
      <vt:lpstr>1. JDBC의 개요</vt:lpstr>
      <vt:lpstr>1. JDBC의 개요</vt:lpstr>
      <vt:lpstr>JDBC 프로그래밍 절차 6단계</vt:lpstr>
      <vt:lpstr>JDBC 관련 기본 클래스, 인터페이스와 메소드</vt:lpstr>
      <vt:lpstr>2. JDBC 드라이버 로딩 및 DBMS 접속</vt:lpstr>
      <vt:lpstr>2. JDBC 드라이버 로딩 및 DBMS 접속</vt:lpstr>
      <vt:lpstr>2. JDBC 드라이버 로딩 및 DBMS 접속</vt:lpstr>
      <vt:lpstr>2. JDBC 드라이버 로딩 및 DBMS 접속</vt:lpstr>
      <vt:lpstr>3. 데이터베이스 쿼리 실행</vt:lpstr>
      <vt:lpstr>2. JDBC 드라이버 로딩 및 DBMS 접속</vt:lpstr>
      <vt:lpstr>2. JDBC 드라이버 로딩 및 DBMS 접속</vt:lpstr>
      <vt:lpstr>3. 데이터베이스 쿼리 실행</vt:lpstr>
      <vt:lpstr>3. 데이터베이스 쿼리 실행</vt:lpstr>
      <vt:lpstr>3. 데이터베이스 쿼리 실행</vt:lpstr>
      <vt:lpstr>3. 데이터베이스 쿼리 실행</vt:lpstr>
      <vt:lpstr>2. JDBC 드라이버 로딩 및 DBMS 접속</vt:lpstr>
      <vt:lpstr>3. 데이터베이스 쿼리 실행(1)-테이블생성a</vt:lpstr>
      <vt:lpstr>3. 데이터베이스 쿼리 실행(1)-테이블생성b</vt:lpstr>
      <vt:lpstr>3. 데이터베이스 쿼리 실행(1)-테이블생성b</vt:lpstr>
      <vt:lpstr>3. 데이터베이스 쿼리 실행2- 레코드삽입a</vt:lpstr>
      <vt:lpstr>3. 데이터베이스 쿼리 실행 2- 레코드삽입a</vt:lpstr>
      <vt:lpstr>3. 데이터베이스 쿼리 실행 2- 레코드삽입a</vt:lpstr>
      <vt:lpstr>3. 데이터베이스 쿼리 실행 2- 레코드삽입a</vt:lpstr>
      <vt:lpstr>3. 데이터베이스 쿼리 실행 2- 레코드삽입b</vt:lpstr>
      <vt:lpstr>3. 데이터베이스 쿼리 실행2- 레코드삽입b</vt:lpstr>
      <vt:lpstr>3. 데이터베이스 쿼리 실행2- 레코드삽입b</vt:lpstr>
      <vt:lpstr>3. 데이터베이스 쿼리 실행2- 레코드삽입b</vt:lpstr>
      <vt:lpstr>3. 데이터베이스 쿼리 실행2- 레코드삽입b</vt:lpstr>
      <vt:lpstr>3. 데이터베이스 쿼리 실행2- 레코드삽입b</vt:lpstr>
      <vt:lpstr>3. 데이터베이스 쿼리 실행2- 레코드삽입b</vt:lpstr>
      <vt:lpstr>3. 데이터베이스 쿼리 실행2- 레코드삽입b</vt:lpstr>
      <vt:lpstr>4. 쿼리문 실행 결과 조회 – select문과 Resultset 1</vt:lpstr>
      <vt:lpstr>4. 쿼리문 실행 결과 조회 – select문과 Resultset 1</vt:lpstr>
      <vt:lpstr>4. 쿼리문 실행 결과 조회 – select문과 Resultset 1</vt:lpstr>
      <vt:lpstr>4. 쿼리문 실행 결과 조회 – select문과 Resultset 1</vt:lpstr>
      <vt:lpstr>4. 쿼리문 실행 결과 조회 – select문과 Resultset 1</vt:lpstr>
      <vt:lpstr>4. 쿼리문 실행 결과 조회 – select문과 Resultset 2</vt:lpstr>
      <vt:lpstr>4. 쿼리문 실행 결과 조회 – select문과 Resultset 2</vt:lpstr>
      <vt:lpstr>4. 쿼리문 실행 결과 값 가져오기 – update 1</vt:lpstr>
      <vt:lpstr>4. 쿼리문 실행 결과 값 가져오기 – update 1</vt:lpstr>
      <vt:lpstr>4. 쿼리문 실행 결과 값 가져오기 – update 1</vt:lpstr>
      <vt:lpstr>4. 쿼리문 실행 결과 값 가져오기 – update 2</vt:lpstr>
      <vt:lpstr>4. 쿼리문 실행 결과 값 가져오기 – update 2</vt:lpstr>
      <vt:lpstr>4. 쿼리문 실행 결과 값 가져오기 – update 2</vt:lpstr>
      <vt:lpstr>4. 쿼리문 실행 결과 값 가져오기 – delete 1</vt:lpstr>
      <vt:lpstr>4. 쿼리문 실행 결과 값 가져오기 – delete 1</vt:lpstr>
      <vt:lpstr>4. 쿼리문 실행 결과 값 가져오기 – delete 1</vt:lpstr>
      <vt:lpstr>4. 쿼리문 실행 결과 값 가져오기 – delete 2</vt:lpstr>
      <vt:lpstr>4. 쿼리문 실행 결과 값 가져오기 – delete 2</vt:lpstr>
      <vt:lpstr>4. 쿼리문 실행 결과 값 가져오기 – delete 2</vt:lpstr>
      <vt:lpstr>4. 쿼리문 실행 결과 값 가져오기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e-비즈니스 전략 수립</dc:title>
  <dc:creator>bhkim</dc:creator>
  <cp:lastModifiedBy>Administrator</cp:lastModifiedBy>
  <cp:revision>391</cp:revision>
  <dcterms:created xsi:type="dcterms:W3CDTF">2011-01-05T15:14:06Z</dcterms:created>
  <dcterms:modified xsi:type="dcterms:W3CDTF">2019-05-28T09:37:43Z</dcterms:modified>
</cp:coreProperties>
</file>